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9" r:id="rId3"/>
    <p:sldId id="290" r:id="rId4"/>
    <p:sldId id="262" r:id="rId5"/>
    <p:sldId id="294" r:id="rId6"/>
    <p:sldId id="293" r:id="rId7"/>
    <p:sldId id="288" r:id="rId8"/>
    <p:sldId id="266" r:id="rId9"/>
    <p:sldId id="267" r:id="rId10"/>
    <p:sldId id="295" r:id="rId11"/>
    <p:sldId id="258" r:id="rId12"/>
    <p:sldId id="260" r:id="rId13"/>
    <p:sldId id="264" r:id="rId14"/>
    <p:sldId id="286" r:id="rId15"/>
    <p:sldId id="287" r:id="rId16"/>
    <p:sldId id="256" r:id="rId17"/>
    <p:sldId id="296" r:id="rId18"/>
    <p:sldId id="297" r:id="rId19"/>
    <p:sldId id="275" r:id="rId20"/>
    <p:sldId id="274" r:id="rId21"/>
    <p:sldId id="281" r:id="rId22"/>
    <p:sldId id="292" r:id="rId23"/>
    <p:sldId id="282" r:id="rId24"/>
    <p:sldId id="284" r:id="rId25"/>
    <p:sldId id="280" r:id="rId26"/>
    <p:sldId id="276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35" autoAdjust="0"/>
    <p:restoredTop sz="94660"/>
  </p:normalViewPr>
  <p:slideViewPr>
    <p:cSldViewPr snapToGrid="0">
      <p:cViewPr>
        <p:scale>
          <a:sx n="70" d="100"/>
          <a:sy n="70" d="100"/>
        </p:scale>
        <p:origin x="105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52737-4754-426C-AEA0-13383EC3698C}" type="doc">
      <dgm:prSet loTypeId="urn:microsoft.com/office/officeart/2005/8/layout/list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FEF4098D-5243-4FA9-9611-4E011C83E4AA}">
      <dgm:prSet phldrT="[Tes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sz="2000" b="1" u="none" dirty="0" err="1" smtClean="0">
              <a:solidFill>
                <a:srgbClr val="002060"/>
              </a:solidFill>
            </a:rPr>
            <a:t>Very</a:t>
          </a:r>
          <a:r>
            <a:rPr lang="it-IT" sz="2000" b="1" u="none" dirty="0" smtClean="0">
              <a:solidFill>
                <a:srgbClr val="002060"/>
              </a:solidFill>
            </a:rPr>
            <a:t> </a:t>
          </a:r>
          <a:r>
            <a:rPr lang="it-IT" sz="2000" b="1" u="none" dirty="0" err="1" smtClean="0">
              <a:solidFill>
                <a:srgbClr val="002060"/>
              </a:solidFill>
            </a:rPr>
            <a:t>low</a:t>
          </a:r>
          <a:r>
            <a:rPr lang="it-IT" sz="2000" b="1" u="none" dirty="0" smtClean="0">
              <a:solidFill>
                <a:srgbClr val="002060"/>
              </a:solidFill>
            </a:rPr>
            <a:t> </a:t>
          </a:r>
          <a:r>
            <a:rPr lang="it-IT" sz="2000" b="1" dirty="0" err="1" smtClean="0">
              <a:solidFill>
                <a:srgbClr val="002060"/>
              </a:solidFill>
            </a:rPr>
            <a:t>thrombotic</a:t>
          </a:r>
          <a:r>
            <a:rPr lang="it-IT" sz="2000" b="1" dirty="0" smtClean="0">
              <a:solidFill>
                <a:srgbClr val="002060"/>
              </a:solidFill>
            </a:rPr>
            <a:t> </a:t>
          </a:r>
          <a:r>
            <a:rPr lang="it-IT" sz="2000" b="1" dirty="0" err="1" smtClean="0">
              <a:solidFill>
                <a:srgbClr val="002060"/>
              </a:solidFill>
            </a:rPr>
            <a:t>risk</a:t>
          </a:r>
          <a:r>
            <a:rPr lang="it-IT" sz="2000" b="1" dirty="0" smtClean="0">
              <a:solidFill>
                <a:srgbClr val="002060"/>
              </a:solidFill>
            </a:rPr>
            <a:t>: </a:t>
          </a:r>
          <a:r>
            <a:rPr lang="it-IT" sz="2000" b="1" dirty="0" smtClean="0">
              <a:solidFill>
                <a:srgbClr val="C00000"/>
              </a:solidFill>
            </a:rPr>
            <a:t>No </a:t>
          </a:r>
          <a:r>
            <a:rPr lang="it-IT" sz="2000" b="1" dirty="0" err="1" smtClean="0">
              <a:solidFill>
                <a:srgbClr val="C00000"/>
              </a:solidFill>
            </a:rPr>
            <a:t>aspirin</a:t>
          </a:r>
          <a:endParaRPr lang="it-IT" sz="2000" b="0" dirty="0" smtClean="0">
            <a:solidFill>
              <a:srgbClr val="C00000"/>
            </a:solidFill>
          </a:endParaRPr>
        </a:p>
      </dgm:t>
    </dgm:pt>
    <dgm:pt modelId="{5D262F95-3127-434A-AF70-49EF47BCC1A5}" type="parTrans" cxnId="{714D0FDE-8BD2-4CC1-8752-FE01954D8739}">
      <dgm:prSet/>
      <dgm:spPr/>
      <dgm:t>
        <a:bodyPr/>
        <a:lstStyle/>
        <a:p>
          <a:endParaRPr lang="it-IT"/>
        </a:p>
      </dgm:t>
    </dgm:pt>
    <dgm:pt modelId="{5450C74C-DED2-44A8-8CF1-D32D897D0A31}" type="sibTrans" cxnId="{714D0FDE-8BD2-4CC1-8752-FE01954D8739}">
      <dgm:prSet/>
      <dgm:spPr/>
      <dgm:t>
        <a:bodyPr/>
        <a:lstStyle/>
        <a:p>
          <a:endParaRPr lang="it-IT"/>
        </a:p>
      </dgm:t>
    </dgm:pt>
    <dgm:pt modelId="{A95D2FB0-5DE5-4292-AB14-8399FB5A86F3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sz="1800" b="0" dirty="0" smtClean="0"/>
            <a:t>No </a:t>
          </a:r>
          <a:r>
            <a:rPr lang="it-IT" sz="1800" b="0" dirty="0" err="1" smtClean="0"/>
            <a:t>history</a:t>
          </a:r>
          <a:r>
            <a:rPr lang="it-IT" sz="1800" b="0" dirty="0" smtClean="0"/>
            <a:t> of </a:t>
          </a:r>
          <a:r>
            <a:rPr lang="it-IT" sz="1800" b="0" dirty="0" err="1" smtClean="0"/>
            <a:t>thrombosis</a:t>
          </a:r>
          <a:endParaRPr lang="it-IT" sz="1800" b="0" dirty="0"/>
        </a:p>
      </dgm:t>
    </dgm:pt>
    <dgm:pt modelId="{338D2FD5-71AE-46B5-8693-D2C2EAD2502E}" type="parTrans" cxnId="{4CD9D90B-7FFC-4313-8517-3C25206F1812}">
      <dgm:prSet/>
      <dgm:spPr/>
      <dgm:t>
        <a:bodyPr/>
        <a:lstStyle/>
        <a:p>
          <a:endParaRPr lang="it-IT"/>
        </a:p>
      </dgm:t>
    </dgm:pt>
    <dgm:pt modelId="{7E977969-92F2-4C60-9EFB-C6427C35314A}" type="sibTrans" cxnId="{4CD9D90B-7FFC-4313-8517-3C25206F1812}">
      <dgm:prSet/>
      <dgm:spPr/>
      <dgm:t>
        <a:bodyPr/>
        <a:lstStyle/>
        <a:p>
          <a:endParaRPr lang="it-IT"/>
        </a:p>
      </dgm:t>
    </dgm:pt>
    <dgm:pt modelId="{9D430D00-D61E-4A4F-818B-41EF204BDBF7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sz="1800" b="0" dirty="0" smtClean="0"/>
            <a:t>Age &lt;60 </a:t>
          </a:r>
          <a:r>
            <a:rPr lang="it-IT" sz="1800" b="0" dirty="0" err="1" smtClean="0"/>
            <a:t>years</a:t>
          </a:r>
          <a:endParaRPr lang="it-IT" sz="1800" b="0" dirty="0"/>
        </a:p>
      </dgm:t>
    </dgm:pt>
    <dgm:pt modelId="{4B202727-C668-4CB9-AC0D-E9606928C0EC}" type="parTrans" cxnId="{784EE98E-43A0-491D-ACDC-942492C8E374}">
      <dgm:prSet/>
      <dgm:spPr/>
      <dgm:t>
        <a:bodyPr/>
        <a:lstStyle/>
        <a:p>
          <a:endParaRPr lang="it-IT"/>
        </a:p>
      </dgm:t>
    </dgm:pt>
    <dgm:pt modelId="{F105FD08-8FB8-4C37-864D-AA42C949F936}" type="sibTrans" cxnId="{784EE98E-43A0-491D-ACDC-942492C8E374}">
      <dgm:prSet/>
      <dgm:spPr/>
      <dgm:t>
        <a:bodyPr/>
        <a:lstStyle/>
        <a:p>
          <a:endParaRPr lang="it-IT"/>
        </a:p>
      </dgm:t>
    </dgm:pt>
    <dgm:pt modelId="{4BD41B61-CC45-4ED3-B466-B8D441953C98}">
      <dgm:prSet phldrT="[Tes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sz="2000" b="1" u="none" dirty="0" err="1" smtClean="0">
              <a:solidFill>
                <a:srgbClr val="002060"/>
              </a:solidFill>
            </a:rPr>
            <a:t>Low</a:t>
          </a:r>
          <a:r>
            <a:rPr lang="it-IT" sz="2000" b="1" u="none" dirty="0" smtClean="0">
              <a:solidFill>
                <a:srgbClr val="002060"/>
              </a:solidFill>
            </a:rPr>
            <a:t> </a:t>
          </a:r>
          <a:r>
            <a:rPr lang="it-IT" sz="2000" b="1" u="none" dirty="0" err="1" smtClean="0">
              <a:solidFill>
                <a:srgbClr val="002060"/>
              </a:solidFill>
            </a:rPr>
            <a:t>t</a:t>
          </a:r>
          <a:r>
            <a:rPr lang="it-IT" sz="2000" b="1" dirty="0" err="1" smtClean="0">
              <a:solidFill>
                <a:srgbClr val="002060"/>
              </a:solidFill>
            </a:rPr>
            <a:t>hrombotic</a:t>
          </a:r>
          <a:r>
            <a:rPr lang="it-IT" sz="2000" b="1" dirty="0" smtClean="0">
              <a:solidFill>
                <a:srgbClr val="002060"/>
              </a:solidFill>
            </a:rPr>
            <a:t> </a:t>
          </a:r>
          <a:r>
            <a:rPr lang="it-IT" sz="2000" b="1" dirty="0" err="1" smtClean="0">
              <a:solidFill>
                <a:srgbClr val="002060"/>
              </a:solidFill>
            </a:rPr>
            <a:t>risk</a:t>
          </a:r>
          <a:r>
            <a:rPr lang="it-IT" sz="2000" b="1" dirty="0" smtClean="0">
              <a:solidFill>
                <a:srgbClr val="002060"/>
              </a:solidFill>
            </a:rPr>
            <a:t> : </a:t>
          </a:r>
          <a:r>
            <a:rPr lang="it-IT" sz="2000" b="1" dirty="0" smtClean="0">
              <a:solidFill>
                <a:srgbClr val="C00000"/>
              </a:solidFill>
            </a:rPr>
            <a:t>Yes </a:t>
          </a:r>
          <a:r>
            <a:rPr lang="it-IT" sz="2000" b="1" dirty="0" err="1" smtClean="0">
              <a:solidFill>
                <a:srgbClr val="C00000"/>
              </a:solidFill>
            </a:rPr>
            <a:t>aspirin</a:t>
          </a:r>
          <a:endParaRPr lang="it-IT" sz="2000" b="0" dirty="0">
            <a:solidFill>
              <a:srgbClr val="C00000"/>
            </a:solidFill>
          </a:endParaRPr>
        </a:p>
      </dgm:t>
    </dgm:pt>
    <dgm:pt modelId="{6C955816-B97F-438D-AEF4-0F4E43E3002D}" type="parTrans" cxnId="{08865FC9-CEFF-464D-8087-66776771CB40}">
      <dgm:prSet/>
      <dgm:spPr/>
      <dgm:t>
        <a:bodyPr/>
        <a:lstStyle/>
        <a:p>
          <a:endParaRPr lang="it-IT"/>
        </a:p>
      </dgm:t>
    </dgm:pt>
    <dgm:pt modelId="{A385C093-DD99-4AE2-A4DE-F7310CE17DDF}" type="sibTrans" cxnId="{08865FC9-CEFF-464D-8087-66776771CB40}">
      <dgm:prSet/>
      <dgm:spPr/>
      <dgm:t>
        <a:bodyPr/>
        <a:lstStyle/>
        <a:p>
          <a:endParaRPr lang="it-IT"/>
        </a:p>
      </dgm:t>
    </dgm:pt>
    <dgm:pt modelId="{30640185-5A8E-476F-993E-656B929F7AA2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it-IT" sz="1800" b="0" dirty="0" smtClean="0"/>
            <a:t>No </a:t>
          </a:r>
          <a:r>
            <a:rPr lang="it-IT" sz="1800" b="0" dirty="0" err="1" smtClean="0"/>
            <a:t>history</a:t>
          </a:r>
          <a:r>
            <a:rPr lang="it-IT" sz="1800" b="0" dirty="0" smtClean="0"/>
            <a:t> of </a:t>
          </a:r>
          <a:r>
            <a:rPr lang="it-IT" sz="1800" b="0" dirty="0" err="1" smtClean="0"/>
            <a:t>thrombosis</a:t>
          </a:r>
          <a:endParaRPr lang="it-IT" sz="1800" b="0" dirty="0"/>
        </a:p>
      </dgm:t>
    </dgm:pt>
    <dgm:pt modelId="{747B37A4-85F7-4B7B-86DC-12AF5D86644B}" type="parTrans" cxnId="{1CD4DDFD-E85E-409A-A601-02CC5AEAEB14}">
      <dgm:prSet/>
      <dgm:spPr/>
      <dgm:t>
        <a:bodyPr/>
        <a:lstStyle/>
        <a:p>
          <a:endParaRPr lang="it-IT"/>
        </a:p>
      </dgm:t>
    </dgm:pt>
    <dgm:pt modelId="{76F0823A-7DF1-4713-959B-301F5D231F2A}" type="sibTrans" cxnId="{1CD4DDFD-E85E-409A-A601-02CC5AEAEB14}">
      <dgm:prSet/>
      <dgm:spPr/>
      <dgm:t>
        <a:bodyPr/>
        <a:lstStyle/>
        <a:p>
          <a:endParaRPr lang="it-IT"/>
        </a:p>
      </dgm:t>
    </dgm:pt>
    <dgm:pt modelId="{57AF00D6-8955-4FAA-B3D5-528C39D21681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sz="1800" b="0" dirty="0" smtClean="0">
              <a:solidFill>
                <a:srgbClr val="C00000"/>
              </a:solidFill>
            </a:rPr>
            <a:t>JAK2V617F-unmutated</a:t>
          </a:r>
          <a:endParaRPr lang="it-IT" sz="1800" b="0" dirty="0">
            <a:solidFill>
              <a:srgbClr val="C00000"/>
            </a:solidFill>
          </a:endParaRPr>
        </a:p>
      </dgm:t>
    </dgm:pt>
    <dgm:pt modelId="{C1F8A6AA-4874-4773-B1A1-261FB36D9701}" type="parTrans" cxnId="{93D0DEAD-E6BE-4FDF-B68A-E10C4E7C19E8}">
      <dgm:prSet/>
      <dgm:spPr/>
      <dgm:t>
        <a:bodyPr/>
        <a:lstStyle/>
        <a:p>
          <a:endParaRPr lang="it-IT"/>
        </a:p>
      </dgm:t>
    </dgm:pt>
    <dgm:pt modelId="{85D51E34-2C33-4017-AB8D-4CDF3AA3A3F8}" type="sibTrans" cxnId="{93D0DEAD-E6BE-4FDF-B68A-E10C4E7C19E8}">
      <dgm:prSet/>
      <dgm:spPr/>
      <dgm:t>
        <a:bodyPr/>
        <a:lstStyle/>
        <a:p>
          <a:endParaRPr lang="it-IT"/>
        </a:p>
      </dgm:t>
    </dgm:pt>
    <dgm:pt modelId="{606D04D9-10C9-45E5-8FC8-EF76A15A09A8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sz="1800" b="0" dirty="0" smtClean="0"/>
            <a:t>No </a:t>
          </a:r>
          <a:r>
            <a:rPr lang="it-IT" sz="1800" b="0" dirty="0" err="1" smtClean="0"/>
            <a:t>cardiovascular</a:t>
          </a:r>
          <a:r>
            <a:rPr lang="it-IT" sz="1800" b="0" dirty="0" smtClean="0"/>
            <a:t> </a:t>
          </a:r>
          <a:r>
            <a:rPr lang="it-IT" sz="1800" b="0" dirty="0" err="1" smtClean="0"/>
            <a:t>risk</a:t>
          </a:r>
          <a:r>
            <a:rPr lang="it-IT" sz="1800" b="0" dirty="0" smtClean="0"/>
            <a:t> </a:t>
          </a:r>
          <a:r>
            <a:rPr lang="it-IT" sz="1800" b="0" dirty="0" err="1" smtClean="0"/>
            <a:t>factors</a:t>
          </a:r>
          <a:r>
            <a:rPr lang="it-IT" sz="1800" b="0" dirty="0" smtClean="0"/>
            <a:t> (CVR)</a:t>
          </a:r>
          <a:endParaRPr lang="it-IT" sz="1800" b="0" dirty="0"/>
        </a:p>
      </dgm:t>
    </dgm:pt>
    <dgm:pt modelId="{E0E80020-7FA8-45D6-83A2-8A274A11E77B}" type="parTrans" cxnId="{1FB6EFD3-6BED-4385-AAE3-D3EAC5432101}">
      <dgm:prSet/>
      <dgm:spPr/>
      <dgm:t>
        <a:bodyPr/>
        <a:lstStyle/>
        <a:p>
          <a:endParaRPr lang="it-IT"/>
        </a:p>
      </dgm:t>
    </dgm:pt>
    <dgm:pt modelId="{2C3260C8-86B7-4E47-B462-B6182C4F649D}" type="sibTrans" cxnId="{1FB6EFD3-6BED-4385-AAE3-D3EAC5432101}">
      <dgm:prSet/>
      <dgm:spPr/>
      <dgm:t>
        <a:bodyPr/>
        <a:lstStyle/>
        <a:p>
          <a:endParaRPr lang="it-IT"/>
        </a:p>
      </dgm:t>
    </dgm:pt>
    <dgm:pt modelId="{7FB38B67-8153-4138-A51E-EC8B0B4CAC1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it-IT" sz="1800" b="0" dirty="0" smtClean="0"/>
            <a:t>Age &lt;60 </a:t>
          </a:r>
          <a:r>
            <a:rPr lang="it-IT" sz="1800" b="0" dirty="0" err="1" smtClean="0"/>
            <a:t>years</a:t>
          </a:r>
          <a:endParaRPr lang="it-IT" sz="1800" b="0" dirty="0"/>
        </a:p>
      </dgm:t>
    </dgm:pt>
    <dgm:pt modelId="{57CCD698-8327-4780-A9B1-DE57358AEC7A}" type="parTrans" cxnId="{53A70996-89C3-49C0-B004-ABEC40556C86}">
      <dgm:prSet/>
      <dgm:spPr/>
      <dgm:t>
        <a:bodyPr/>
        <a:lstStyle/>
        <a:p>
          <a:endParaRPr lang="it-IT"/>
        </a:p>
      </dgm:t>
    </dgm:pt>
    <dgm:pt modelId="{9CFFA412-87C5-4DA3-BD24-072EA515E956}" type="sibTrans" cxnId="{53A70996-89C3-49C0-B004-ABEC40556C86}">
      <dgm:prSet/>
      <dgm:spPr/>
      <dgm:t>
        <a:bodyPr/>
        <a:lstStyle/>
        <a:p>
          <a:endParaRPr lang="it-IT"/>
        </a:p>
      </dgm:t>
    </dgm:pt>
    <dgm:pt modelId="{69E5E3C6-F2CA-405B-BEC5-D30DBF1E01EC}">
      <dgm:prSet phldrT="[Tes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sz="2000" b="1" u="none" dirty="0" smtClean="0">
              <a:solidFill>
                <a:srgbClr val="002060"/>
              </a:solidFill>
            </a:rPr>
            <a:t>High </a:t>
          </a:r>
          <a:r>
            <a:rPr lang="it-IT" sz="2000" b="1" dirty="0" err="1" smtClean="0">
              <a:solidFill>
                <a:srgbClr val="002060"/>
              </a:solidFill>
            </a:rPr>
            <a:t>thrombotic</a:t>
          </a:r>
          <a:r>
            <a:rPr lang="it-IT" sz="2000" b="1" dirty="0" smtClean="0">
              <a:solidFill>
                <a:srgbClr val="002060"/>
              </a:solidFill>
            </a:rPr>
            <a:t> </a:t>
          </a:r>
          <a:r>
            <a:rPr lang="it-IT" sz="2000" b="1" dirty="0" err="1" smtClean="0">
              <a:solidFill>
                <a:srgbClr val="002060"/>
              </a:solidFill>
            </a:rPr>
            <a:t>risk</a:t>
          </a:r>
          <a:r>
            <a:rPr lang="it-IT" sz="2000" b="1" dirty="0" smtClean="0">
              <a:solidFill>
                <a:srgbClr val="002060"/>
              </a:solidFill>
            </a:rPr>
            <a:t>: </a:t>
          </a:r>
          <a:r>
            <a:rPr lang="it-IT" sz="2000" b="1" dirty="0" err="1" smtClean="0">
              <a:solidFill>
                <a:srgbClr val="C00000"/>
              </a:solidFill>
            </a:rPr>
            <a:t>Aspirin</a:t>
          </a:r>
          <a:r>
            <a:rPr lang="it-IT" sz="2000" b="1" dirty="0" smtClean="0">
              <a:solidFill>
                <a:srgbClr val="C00000"/>
              </a:solidFill>
            </a:rPr>
            <a:t> </a:t>
          </a:r>
          <a:r>
            <a:rPr lang="it-IT" sz="2000" b="1" dirty="0" err="1" smtClean="0">
              <a:solidFill>
                <a:srgbClr val="C00000"/>
              </a:solidFill>
            </a:rPr>
            <a:t>twice</a:t>
          </a:r>
          <a:r>
            <a:rPr lang="it-IT" sz="2000" b="1" dirty="0" smtClean="0">
              <a:solidFill>
                <a:srgbClr val="C00000"/>
              </a:solidFill>
            </a:rPr>
            <a:t>?</a:t>
          </a:r>
          <a:endParaRPr lang="it-IT" sz="2000" b="1" dirty="0">
            <a:solidFill>
              <a:srgbClr val="C00000"/>
            </a:solidFill>
          </a:endParaRPr>
        </a:p>
      </dgm:t>
    </dgm:pt>
    <dgm:pt modelId="{ED5B43E3-58AA-4735-8AB1-B53B94C41FA9}" type="parTrans" cxnId="{3A04ECF4-ECF7-4D83-B069-9451F09B6352}">
      <dgm:prSet/>
      <dgm:spPr/>
      <dgm:t>
        <a:bodyPr/>
        <a:lstStyle/>
        <a:p>
          <a:endParaRPr lang="it-IT"/>
        </a:p>
      </dgm:t>
    </dgm:pt>
    <dgm:pt modelId="{BFE497C2-869B-4AF5-861F-320886F784F3}" type="sibTrans" cxnId="{3A04ECF4-ECF7-4D83-B069-9451F09B6352}">
      <dgm:prSet/>
      <dgm:spPr/>
      <dgm:t>
        <a:bodyPr/>
        <a:lstStyle/>
        <a:p>
          <a:endParaRPr lang="it-IT"/>
        </a:p>
      </dgm:t>
    </dgm:pt>
    <dgm:pt modelId="{92615939-C214-48C3-BFF3-BAC3D7BDFD68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sz="1800" b="0" dirty="0" err="1" smtClean="0"/>
            <a:t>History</a:t>
          </a:r>
          <a:r>
            <a:rPr lang="it-IT" sz="1800" b="0" dirty="0" smtClean="0"/>
            <a:t> of </a:t>
          </a:r>
          <a:r>
            <a:rPr lang="it-IT" sz="1800" b="0" dirty="0" err="1" smtClean="0"/>
            <a:t>thrombosis</a:t>
          </a:r>
          <a:r>
            <a:rPr lang="it-IT" sz="1800" b="0" dirty="0" smtClean="0"/>
            <a:t> and/or Age ≥ 60 </a:t>
          </a:r>
          <a:r>
            <a:rPr lang="it-IT" sz="1800" b="0" dirty="0" err="1" smtClean="0"/>
            <a:t>year</a:t>
          </a:r>
          <a:endParaRPr lang="it-IT" sz="1800" b="0" dirty="0"/>
        </a:p>
      </dgm:t>
    </dgm:pt>
    <dgm:pt modelId="{817A2689-341A-4740-9451-ED3BF18108EB}" type="parTrans" cxnId="{D884A5E7-7593-4F52-93BC-F3542BDE2F63}">
      <dgm:prSet/>
      <dgm:spPr/>
      <dgm:t>
        <a:bodyPr/>
        <a:lstStyle/>
        <a:p>
          <a:endParaRPr lang="it-IT"/>
        </a:p>
      </dgm:t>
    </dgm:pt>
    <dgm:pt modelId="{E97D2FC8-E12D-4EEC-9137-2E6B66F58704}" type="sibTrans" cxnId="{D884A5E7-7593-4F52-93BC-F3542BDE2F63}">
      <dgm:prSet/>
      <dgm:spPr/>
      <dgm:t>
        <a:bodyPr/>
        <a:lstStyle/>
        <a:p>
          <a:endParaRPr lang="it-IT"/>
        </a:p>
      </dgm:t>
    </dgm:pt>
    <dgm:pt modelId="{3B6A2F1A-156D-4591-A1D8-F99AD51E24C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it-IT" sz="1800" b="0" dirty="0" smtClean="0">
              <a:solidFill>
                <a:srgbClr val="C00000"/>
              </a:solidFill>
            </a:rPr>
            <a:t>JAK2V617F-mutated and/or CVR </a:t>
          </a:r>
          <a:r>
            <a:rPr lang="it-IT" sz="1800" b="0" dirty="0" err="1" smtClean="0">
              <a:solidFill>
                <a:srgbClr val="C00000"/>
              </a:solidFill>
            </a:rPr>
            <a:t>present</a:t>
          </a:r>
          <a:endParaRPr lang="it-IT" sz="1800" b="0" dirty="0">
            <a:solidFill>
              <a:srgbClr val="C00000"/>
            </a:solidFill>
          </a:endParaRPr>
        </a:p>
      </dgm:t>
    </dgm:pt>
    <dgm:pt modelId="{5758D541-D695-4DB7-9D98-B791CA220299}" type="parTrans" cxnId="{B24337B3-4EA0-46C6-81F5-6AC94B7FCA00}">
      <dgm:prSet/>
      <dgm:spPr/>
      <dgm:t>
        <a:bodyPr/>
        <a:lstStyle/>
        <a:p>
          <a:endParaRPr lang="it-IT"/>
        </a:p>
      </dgm:t>
    </dgm:pt>
    <dgm:pt modelId="{63C8275B-904A-4FFE-BCB3-BCA62DBC12D7}" type="sibTrans" cxnId="{B24337B3-4EA0-46C6-81F5-6AC94B7FCA00}">
      <dgm:prSet/>
      <dgm:spPr/>
      <dgm:t>
        <a:bodyPr/>
        <a:lstStyle/>
        <a:p>
          <a:endParaRPr lang="it-IT"/>
        </a:p>
      </dgm:t>
    </dgm:pt>
    <dgm:pt modelId="{BF6B10AF-A738-4110-9FA9-3C97A56A0BB6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sz="1800" b="0" dirty="0" smtClean="0"/>
            <a:t>JAK2V617F-mutated and/or CVR </a:t>
          </a:r>
          <a:r>
            <a:rPr lang="it-IT" sz="1800" b="0" dirty="0" err="1" smtClean="0"/>
            <a:t>present</a:t>
          </a:r>
          <a:endParaRPr lang="it-IT" sz="1800" b="0" dirty="0"/>
        </a:p>
      </dgm:t>
    </dgm:pt>
    <dgm:pt modelId="{636D93F4-676B-4703-868D-D3C6A82FEFDA}" type="parTrans" cxnId="{1FABFD2F-4538-4430-BF76-05F53D7F0FB8}">
      <dgm:prSet/>
      <dgm:spPr/>
      <dgm:t>
        <a:bodyPr/>
        <a:lstStyle/>
        <a:p>
          <a:endParaRPr lang="it-IT"/>
        </a:p>
      </dgm:t>
    </dgm:pt>
    <dgm:pt modelId="{A0F061CA-7473-4A26-BF24-B48E82917C80}" type="sibTrans" cxnId="{1FABFD2F-4538-4430-BF76-05F53D7F0FB8}">
      <dgm:prSet/>
      <dgm:spPr/>
      <dgm:t>
        <a:bodyPr/>
        <a:lstStyle/>
        <a:p>
          <a:endParaRPr lang="it-IT"/>
        </a:p>
      </dgm:t>
    </dgm:pt>
    <dgm:pt modelId="{F21C36FB-9236-4434-8A1A-B0E114A7D1E2}" type="pres">
      <dgm:prSet presAssocID="{78852737-4754-426C-AEA0-13383EC369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FE7806-A9D4-4891-ADC4-1EFACA42B4F0}" type="pres">
      <dgm:prSet presAssocID="{FEF4098D-5243-4FA9-9611-4E011C83E4AA}" presName="parentLin" presStyleCnt="0"/>
      <dgm:spPr/>
    </dgm:pt>
    <dgm:pt modelId="{A0758FB4-3448-420A-8E52-A41866C7796B}" type="pres">
      <dgm:prSet presAssocID="{FEF4098D-5243-4FA9-9611-4E011C83E4AA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BF40BD5D-C7A5-4036-8B3C-094844DB8B45}" type="pres">
      <dgm:prSet presAssocID="{FEF4098D-5243-4FA9-9611-4E011C83E4AA}" presName="parentText" presStyleLbl="node1" presStyleIdx="0" presStyleCnt="3" custScaleX="141209" custScaleY="11717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EA44D1-A816-4303-A615-1B32F94030B0}" type="pres">
      <dgm:prSet presAssocID="{FEF4098D-5243-4FA9-9611-4E011C83E4AA}" presName="negativeSpace" presStyleCnt="0"/>
      <dgm:spPr/>
    </dgm:pt>
    <dgm:pt modelId="{D5EA14E9-2107-415F-8186-6EAA1FD324BE}" type="pres">
      <dgm:prSet presAssocID="{FEF4098D-5243-4FA9-9611-4E011C83E4AA}" presName="childText" presStyleLbl="conFgAcc1" presStyleIdx="0" presStyleCnt="3" custLinFactY="-2792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C3A7B2-D616-4B03-A1AC-AB4A02D4EFD7}" type="pres">
      <dgm:prSet presAssocID="{5450C74C-DED2-44A8-8CF1-D32D897D0A31}" presName="spaceBetweenRectangles" presStyleCnt="0"/>
      <dgm:spPr/>
    </dgm:pt>
    <dgm:pt modelId="{5C82A224-9DBA-4F2E-A5BE-EF43ED3F84B4}" type="pres">
      <dgm:prSet presAssocID="{4BD41B61-CC45-4ED3-B466-B8D441953C98}" presName="parentLin" presStyleCnt="0"/>
      <dgm:spPr/>
    </dgm:pt>
    <dgm:pt modelId="{C3464011-850A-4B66-9A9A-4DB375CB9303}" type="pres">
      <dgm:prSet presAssocID="{4BD41B61-CC45-4ED3-B466-B8D441953C98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D774F1F2-7F7D-47D9-A41A-AA9906BBC619}" type="pres">
      <dgm:prSet presAssocID="{4BD41B61-CC45-4ED3-B466-B8D441953C98}" presName="parentText" presStyleLbl="node1" presStyleIdx="1" presStyleCnt="3" custScaleX="142857" custScaleY="131227" custLinFactNeighborY="-5545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AAAE8-5E86-4624-B3CE-A19E53B7FA40}" type="pres">
      <dgm:prSet presAssocID="{4BD41B61-CC45-4ED3-B466-B8D441953C98}" presName="negativeSpace" presStyleCnt="0"/>
      <dgm:spPr/>
    </dgm:pt>
    <dgm:pt modelId="{9404588A-C9F9-4E03-8090-F789319112A1}" type="pres">
      <dgm:prSet presAssocID="{4BD41B61-CC45-4ED3-B466-B8D441953C98}" presName="childText" presStyleLbl="conFgAcc1" presStyleIdx="1" presStyleCnt="3" custLinFactY="-1748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3D1EFC-0355-4631-A97A-7D73455322C2}" type="pres">
      <dgm:prSet presAssocID="{A385C093-DD99-4AE2-A4DE-F7310CE17DDF}" presName="spaceBetweenRectangles" presStyleCnt="0"/>
      <dgm:spPr/>
    </dgm:pt>
    <dgm:pt modelId="{E77D40BC-4F09-44A5-903C-F262D54801BF}" type="pres">
      <dgm:prSet presAssocID="{69E5E3C6-F2CA-405B-BEC5-D30DBF1E01EC}" presName="parentLin" presStyleCnt="0"/>
      <dgm:spPr/>
    </dgm:pt>
    <dgm:pt modelId="{FE98C457-3461-4200-B09F-7BABA1B6FC79}" type="pres">
      <dgm:prSet presAssocID="{69E5E3C6-F2CA-405B-BEC5-D30DBF1E01EC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238ACDF1-273B-4E51-B2A6-B480813A4275}" type="pres">
      <dgm:prSet presAssocID="{69E5E3C6-F2CA-405B-BEC5-D30DBF1E01EC}" presName="parentText" presStyleLbl="node1" presStyleIdx="2" presStyleCnt="3" custScaleX="142857" custScaleY="62620" custLinFactNeighborX="515" custLinFactNeighborY="-7737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58893C-BEFC-49BE-AF60-4483D10C199A}" type="pres">
      <dgm:prSet presAssocID="{69E5E3C6-F2CA-405B-BEC5-D30DBF1E01EC}" presName="negativeSpace" presStyleCnt="0"/>
      <dgm:spPr/>
    </dgm:pt>
    <dgm:pt modelId="{11FBA430-C467-4937-A44E-1909BA45E6FB}" type="pres">
      <dgm:prSet presAssocID="{69E5E3C6-F2CA-405B-BEC5-D30DBF1E01EC}" presName="childText" presStyleLbl="conFgAcc1" presStyleIdx="2" presStyleCnt="3" custLinFactNeighborY="-651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4F6F326-3B38-49F7-8D2D-AE9435E8964B}" type="presOf" srcId="{69E5E3C6-F2CA-405B-BEC5-D30DBF1E01EC}" destId="{238ACDF1-273B-4E51-B2A6-B480813A4275}" srcOrd="1" destOrd="0" presId="urn:microsoft.com/office/officeart/2005/8/layout/list1"/>
    <dgm:cxn modelId="{4B521573-7DD3-4A7E-9B11-111AFB151E65}" type="presOf" srcId="{FEF4098D-5243-4FA9-9611-4E011C83E4AA}" destId="{BF40BD5D-C7A5-4036-8B3C-094844DB8B45}" srcOrd="1" destOrd="0" presId="urn:microsoft.com/office/officeart/2005/8/layout/list1"/>
    <dgm:cxn modelId="{B24337B3-4EA0-46C6-81F5-6AC94B7FCA00}" srcId="{4BD41B61-CC45-4ED3-B466-B8D441953C98}" destId="{3B6A2F1A-156D-4591-A1D8-F99AD51E24CF}" srcOrd="2" destOrd="0" parTransId="{5758D541-D695-4DB7-9D98-B791CA220299}" sibTransId="{63C8275B-904A-4FFE-BCB3-BCA62DBC12D7}"/>
    <dgm:cxn modelId="{004CABEC-0D7D-4F40-A935-4A6F930A584A}" type="presOf" srcId="{A95D2FB0-5DE5-4292-AB14-8399FB5A86F3}" destId="{D5EA14E9-2107-415F-8186-6EAA1FD324BE}" srcOrd="0" destOrd="0" presId="urn:microsoft.com/office/officeart/2005/8/layout/list1"/>
    <dgm:cxn modelId="{D884A5E7-7593-4F52-93BC-F3542BDE2F63}" srcId="{69E5E3C6-F2CA-405B-BEC5-D30DBF1E01EC}" destId="{92615939-C214-48C3-BFF3-BAC3D7BDFD68}" srcOrd="0" destOrd="0" parTransId="{817A2689-341A-4740-9451-ED3BF18108EB}" sibTransId="{E97D2FC8-E12D-4EEC-9137-2E6B66F58704}"/>
    <dgm:cxn modelId="{B97996E0-FC47-4531-9D51-D546E0499569}" type="presOf" srcId="{9D430D00-D61E-4A4F-818B-41EF204BDBF7}" destId="{D5EA14E9-2107-415F-8186-6EAA1FD324BE}" srcOrd="0" destOrd="1" presId="urn:microsoft.com/office/officeart/2005/8/layout/list1"/>
    <dgm:cxn modelId="{1CD4DDFD-E85E-409A-A601-02CC5AEAEB14}" srcId="{4BD41B61-CC45-4ED3-B466-B8D441953C98}" destId="{30640185-5A8E-476F-993E-656B929F7AA2}" srcOrd="0" destOrd="0" parTransId="{747B37A4-85F7-4B7B-86DC-12AF5D86644B}" sibTransId="{76F0823A-7DF1-4713-959B-301F5D231F2A}"/>
    <dgm:cxn modelId="{8CD7489C-401D-4758-A38D-B251ED233813}" type="presOf" srcId="{78852737-4754-426C-AEA0-13383EC3698C}" destId="{F21C36FB-9236-4434-8A1A-B0E114A7D1E2}" srcOrd="0" destOrd="0" presId="urn:microsoft.com/office/officeart/2005/8/layout/list1"/>
    <dgm:cxn modelId="{1E2006C6-5B2E-4FC0-B9E9-8BCC3A4C400B}" type="presOf" srcId="{4BD41B61-CC45-4ED3-B466-B8D441953C98}" destId="{D774F1F2-7F7D-47D9-A41A-AA9906BBC619}" srcOrd="1" destOrd="0" presId="urn:microsoft.com/office/officeart/2005/8/layout/list1"/>
    <dgm:cxn modelId="{2F94897B-E0E8-4F55-AEAD-B5C6E2BDD122}" type="presOf" srcId="{3B6A2F1A-156D-4591-A1D8-F99AD51E24CF}" destId="{9404588A-C9F9-4E03-8090-F789319112A1}" srcOrd="0" destOrd="2" presId="urn:microsoft.com/office/officeart/2005/8/layout/list1"/>
    <dgm:cxn modelId="{3F381772-BACB-4059-AC3C-75D40BC73EBB}" type="presOf" srcId="{4BD41B61-CC45-4ED3-B466-B8D441953C98}" destId="{C3464011-850A-4B66-9A9A-4DB375CB9303}" srcOrd="0" destOrd="0" presId="urn:microsoft.com/office/officeart/2005/8/layout/list1"/>
    <dgm:cxn modelId="{1D13131C-96E5-4040-80FB-FA688CBB3B22}" type="presOf" srcId="{92615939-C214-48C3-BFF3-BAC3D7BDFD68}" destId="{11FBA430-C467-4937-A44E-1909BA45E6FB}" srcOrd="0" destOrd="0" presId="urn:microsoft.com/office/officeart/2005/8/layout/list1"/>
    <dgm:cxn modelId="{A9FB7EF3-81D8-4F04-A6C3-A169E47183C7}" type="presOf" srcId="{30640185-5A8E-476F-993E-656B929F7AA2}" destId="{9404588A-C9F9-4E03-8090-F789319112A1}" srcOrd="0" destOrd="0" presId="urn:microsoft.com/office/officeart/2005/8/layout/list1"/>
    <dgm:cxn modelId="{53A70996-89C3-49C0-B004-ABEC40556C86}" srcId="{4BD41B61-CC45-4ED3-B466-B8D441953C98}" destId="{7FB38B67-8153-4138-A51E-EC8B0B4CAC1B}" srcOrd="1" destOrd="0" parTransId="{57CCD698-8327-4780-A9B1-DE57358AEC7A}" sibTransId="{9CFFA412-87C5-4DA3-BD24-072EA515E956}"/>
    <dgm:cxn modelId="{784EE98E-43A0-491D-ACDC-942492C8E374}" srcId="{FEF4098D-5243-4FA9-9611-4E011C83E4AA}" destId="{9D430D00-D61E-4A4F-818B-41EF204BDBF7}" srcOrd="1" destOrd="0" parTransId="{4B202727-C668-4CB9-AC0D-E9606928C0EC}" sibTransId="{F105FD08-8FB8-4C37-864D-AA42C949F936}"/>
    <dgm:cxn modelId="{1FABFD2F-4538-4430-BF76-05F53D7F0FB8}" srcId="{69E5E3C6-F2CA-405B-BEC5-D30DBF1E01EC}" destId="{BF6B10AF-A738-4110-9FA9-3C97A56A0BB6}" srcOrd="1" destOrd="0" parTransId="{636D93F4-676B-4703-868D-D3C6A82FEFDA}" sibTransId="{A0F061CA-7473-4A26-BF24-B48E82917C80}"/>
    <dgm:cxn modelId="{08865FC9-CEFF-464D-8087-66776771CB40}" srcId="{78852737-4754-426C-AEA0-13383EC3698C}" destId="{4BD41B61-CC45-4ED3-B466-B8D441953C98}" srcOrd="1" destOrd="0" parTransId="{6C955816-B97F-438D-AEF4-0F4E43E3002D}" sibTransId="{A385C093-DD99-4AE2-A4DE-F7310CE17DDF}"/>
    <dgm:cxn modelId="{7BF834E6-7657-477E-8DA1-EE2506FA258F}" type="presOf" srcId="{BF6B10AF-A738-4110-9FA9-3C97A56A0BB6}" destId="{11FBA430-C467-4937-A44E-1909BA45E6FB}" srcOrd="0" destOrd="1" presId="urn:microsoft.com/office/officeart/2005/8/layout/list1"/>
    <dgm:cxn modelId="{1FB6EFD3-6BED-4385-AAE3-D3EAC5432101}" srcId="{FEF4098D-5243-4FA9-9611-4E011C83E4AA}" destId="{606D04D9-10C9-45E5-8FC8-EF76A15A09A8}" srcOrd="3" destOrd="0" parTransId="{E0E80020-7FA8-45D6-83A2-8A274A11E77B}" sibTransId="{2C3260C8-86B7-4E47-B462-B6182C4F649D}"/>
    <dgm:cxn modelId="{93D0DEAD-E6BE-4FDF-B68A-E10C4E7C19E8}" srcId="{FEF4098D-5243-4FA9-9611-4E011C83E4AA}" destId="{57AF00D6-8955-4FAA-B3D5-528C39D21681}" srcOrd="2" destOrd="0" parTransId="{C1F8A6AA-4874-4773-B1A1-261FB36D9701}" sibTransId="{85D51E34-2C33-4017-AB8D-4CDF3AA3A3F8}"/>
    <dgm:cxn modelId="{714D0FDE-8BD2-4CC1-8752-FE01954D8739}" srcId="{78852737-4754-426C-AEA0-13383EC3698C}" destId="{FEF4098D-5243-4FA9-9611-4E011C83E4AA}" srcOrd="0" destOrd="0" parTransId="{5D262F95-3127-434A-AF70-49EF47BCC1A5}" sibTransId="{5450C74C-DED2-44A8-8CF1-D32D897D0A31}"/>
    <dgm:cxn modelId="{27983021-585A-4345-8610-6FEFC95FAF01}" type="presOf" srcId="{FEF4098D-5243-4FA9-9611-4E011C83E4AA}" destId="{A0758FB4-3448-420A-8E52-A41866C7796B}" srcOrd="0" destOrd="0" presId="urn:microsoft.com/office/officeart/2005/8/layout/list1"/>
    <dgm:cxn modelId="{4CD9D90B-7FFC-4313-8517-3C25206F1812}" srcId="{FEF4098D-5243-4FA9-9611-4E011C83E4AA}" destId="{A95D2FB0-5DE5-4292-AB14-8399FB5A86F3}" srcOrd="0" destOrd="0" parTransId="{338D2FD5-71AE-46B5-8693-D2C2EAD2502E}" sibTransId="{7E977969-92F2-4C60-9EFB-C6427C35314A}"/>
    <dgm:cxn modelId="{9899A43E-CD90-41B2-8FAB-FC41DFD4929E}" type="presOf" srcId="{69E5E3C6-F2CA-405B-BEC5-D30DBF1E01EC}" destId="{FE98C457-3461-4200-B09F-7BABA1B6FC79}" srcOrd="0" destOrd="0" presId="urn:microsoft.com/office/officeart/2005/8/layout/list1"/>
    <dgm:cxn modelId="{29F97047-4531-4947-A12F-83EC0C363210}" type="presOf" srcId="{7FB38B67-8153-4138-A51E-EC8B0B4CAC1B}" destId="{9404588A-C9F9-4E03-8090-F789319112A1}" srcOrd="0" destOrd="1" presId="urn:microsoft.com/office/officeart/2005/8/layout/list1"/>
    <dgm:cxn modelId="{3A04ECF4-ECF7-4D83-B069-9451F09B6352}" srcId="{78852737-4754-426C-AEA0-13383EC3698C}" destId="{69E5E3C6-F2CA-405B-BEC5-D30DBF1E01EC}" srcOrd="2" destOrd="0" parTransId="{ED5B43E3-58AA-4735-8AB1-B53B94C41FA9}" sibTransId="{BFE497C2-869B-4AF5-861F-320886F784F3}"/>
    <dgm:cxn modelId="{B26B44C7-75EB-48B2-9FE7-61196205C763}" type="presOf" srcId="{57AF00D6-8955-4FAA-B3D5-528C39D21681}" destId="{D5EA14E9-2107-415F-8186-6EAA1FD324BE}" srcOrd="0" destOrd="2" presId="urn:microsoft.com/office/officeart/2005/8/layout/list1"/>
    <dgm:cxn modelId="{46FC02CE-11E8-4969-949A-3F7F54DFDA0B}" type="presOf" srcId="{606D04D9-10C9-45E5-8FC8-EF76A15A09A8}" destId="{D5EA14E9-2107-415F-8186-6EAA1FD324BE}" srcOrd="0" destOrd="3" presId="urn:microsoft.com/office/officeart/2005/8/layout/list1"/>
    <dgm:cxn modelId="{11070A7A-FC29-4E50-BCD6-852E6F9BEF69}" type="presParOf" srcId="{F21C36FB-9236-4434-8A1A-B0E114A7D1E2}" destId="{7DFE7806-A9D4-4891-ADC4-1EFACA42B4F0}" srcOrd="0" destOrd="0" presId="urn:microsoft.com/office/officeart/2005/8/layout/list1"/>
    <dgm:cxn modelId="{637EFCF9-F1D6-4068-BF4E-53161024758A}" type="presParOf" srcId="{7DFE7806-A9D4-4891-ADC4-1EFACA42B4F0}" destId="{A0758FB4-3448-420A-8E52-A41866C7796B}" srcOrd="0" destOrd="0" presId="urn:microsoft.com/office/officeart/2005/8/layout/list1"/>
    <dgm:cxn modelId="{2909A85E-8600-4952-AE36-B7627A3004B3}" type="presParOf" srcId="{7DFE7806-A9D4-4891-ADC4-1EFACA42B4F0}" destId="{BF40BD5D-C7A5-4036-8B3C-094844DB8B45}" srcOrd="1" destOrd="0" presId="urn:microsoft.com/office/officeart/2005/8/layout/list1"/>
    <dgm:cxn modelId="{EDA34F61-4B3E-41DA-8E1A-42736BE84E7A}" type="presParOf" srcId="{F21C36FB-9236-4434-8A1A-B0E114A7D1E2}" destId="{DBEA44D1-A816-4303-A615-1B32F94030B0}" srcOrd="1" destOrd="0" presId="urn:microsoft.com/office/officeart/2005/8/layout/list1"/>
    <dgm:cxn modelId="{382F16C5-E7EF-4590-B76D-69756B65C2B3}" type="presParOf" srcId="{F21C36FB-9236-4434-8A1A-B0E114A7D1E2}" destId="{D5EA14E9-2107-415F-8186-6EAA1FD324BE}" srcOrd="2" destOrd="0" presId="urn:microsoft.com/office/officeart/2005/8/layout/list1"/>
    <dgm:cxn modelId="{D1D8EA31-77B4-4353-83F0-44912EE1DEF1}" type="presParOf" srcId="{F21C36FB-9236-4434-8A1A-B0E114A7D1E2}" destId="{69C3A7B2-D616-4B03-A1AC-AB4A02D4EFD7}" srcOrd="3" destOrd="0" presId="urn:microsoft.com/office/officeart/2005/8/layout/list1"/>
    <dgm:cxn modelId="{0D6253B3-F73D-4AAA-BC2D-E22B70126DD8}" type="presParOf" srcId="{F21C36FB-9236-4434-8A1A-B0E114A7D1E2}" destId="{5C82A224-9DBA-4F2E-A5BE-EF43ED3F84B4}" srcOrd="4" destOrd="0" presId="urn:microsoft.com/office/officeart/2005/8/layout/list1"/>
    <dgm:cxn modelId="{63AB7B17-6B6F-4A4E-9907-8349FD046AAE}" type="presParOf" srcId="{5C82A224-9DBA-4F2E-A5BE-EF43ED3F84B4}" destId="{C3464011-850A-4B66-9A9A-4DB375CB9303}" srcOrd="0" destOrd="0" presId="urn:microsoft.com/office/officeart/2005/8/layout/list1"/>
    <dgm:cxn modelId="{5C29B527-4F01-4A0B-BAE5-7751EBA163E2}" type="presParOf" srcId="{5C82A224-9DBA-4F2E-A5BE-EF43ED3F84B4}" destId="{D774F1F2-7F7D-47D9-A41A-AA9906BBC619}" srcOrd="1" destOrd="0" presId="urn:microsoft.com/office/officeart/2005/8/layout/list1"/>
    <dgm:cxn modelId="{57E84599-E008-4AA1-BFDF-1A27FE56A36B}" type="presParOf" srcId="{F21C36FB-9236-4434-8A1A-B0E114A7D1E2}" destId="{311AAAE8-5E86-4624-B3CE-A19E53B7FA40}" srcOrd="5" destOrd="0" presId="urn:microsoft.com/office/officeart/2005/8/layout/list1"/>
    <dgm:cxn modelId="{BF194669-ED88-49A2-A791-E0AE1D92D259}" type="presParOf" srcId="{F21C36FB-9236-4434-8A1A-B0E114A7D1E2}" destId="{9404588A-C9F9-4E03-8090-F789319112A1}" srcOrd="6" destOrd="0" presId="urn:microsoft.com/office/officeart/2005/8/layout/list1"/>
    <dgm:cxn modelId="{7EDD1715-CF6B-49CA-8AD3-BF5AC1885E8C}" type="presParOf" srcId="{F21C36FB-9236-4434-8A1A-B0E114A7D1E2}" destId="{C13D1EFC-0355-4631-A97A-7D73455322C2}" srcOrd="7" destOrd="0" presId="urn:microsoft.com/office/officeart/2005/8/layout/list1"/>
    <dgm:cxn modelId="{CEEB9B7C-5F24-47B8-BA1E-6E5C3D5F34CE}" type="presParOf" srcId="{F21C36FB-9236-4434-8A1A-B0E114A7D1E2}" destId="{E77D40BC-4F09-44A5-903C-F262D54801BF}" srcOrd="8" destOrd="0" presId="urn:microsoft.com/office/officeart/2005/8/layout/list1"/>
    <dgm:cxn modelId="{19007A11-49BD-455C-BFD7-A83A0E10D8C5}" type="presParOf" srcId="{E77D40BC-4F09-44A5-903C-F262D54801BF}" destId="{FE98C457-3461-4200-B09F-7BABA1B6FC79}" srcOrd="0" destOrd="0" presId="urn:microsoft.com/office/officeart/2005/8/layout/list1"/>
    <dgm:cxn modelId="{9CA23F3B-993D-469F-BE28-64B9E514F56A}" type="presParOf" srcId="{E77D40BC-4F09-44A5-903C-F262D54801BF}" destId="{238ACDF1-273B-4E51-B2A6-B480813A4275}" srcOrd="1" destOrd="0" presId="urn:microsoft.com/office/officeart/2005/8/layout/list1"/>
    <dgm:cxn modelId="{E8DD39F2-89F0-4FB0-BF46-3C735351E28A}" type="presParOf" srcId="{F21C36FB-9236-4434-8A1A-B0E114A7D1E2}" destId="{8D58893C-BEFC-49BE-AF60-4483D10C199A}" srcOrd="9" destOrd="0" presId="urn:microsoft.com/office/officeart/2005/8/layout/list1"/>
    <dgm:cxn modelId="{F03D9714-1813-4975-91AA-D8A73A48455D}" type="presParOf" srcId="{F21C36FB-9236-4434-8A1A-B0E114A7D1E2}" destId="{11FBA430-C467-4937-A44E-1909BA45E6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A14E9-2107-415F-8186-6EAA1FD324BE}">
      <dsp:nvSpPr>
        <dsp:cNvPr id="0" name=""/>
        <dsp:cNvSpPr/>
      </dsp:nvSpPr>
      <dsp:spPr>
        <a:xfrm>
          <a:off x="0" y="216018"/>
          <a:ext cx="7488832" cy="1633275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354076" rIns="581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/>
            <a:t>No </a:t>
          </a:r>
          <a:r>
            <a:rPr lang="it-IT" sz="1800" b="0" kern="1200" dirty="0" err="1" smtClean="0"/>
            <a:t>history</a:t>
          </a:r>
          <a:r>
            <a:rPr lang="it-IT" sz="1800" b="0" kern="1200" dirty="0" smtClean="0"/>
            <a:t> of </a:t>
          </a:r>
          <a:r>
            <a:rPr lang="it-IT" sz="1800" b="0" kern="1200" dirty="0" err="1" smtClean="0"/>
            <a:t>thrombosis</a:t>
          </a:r>
          <a:endParaRPr lang="it-I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/>
            <a:t>Age &lt;60 </a:t>
          </a:r>
          <a:r>
            <a:rPr lang="it-IT" sz="1800" b="0" kern="1200" dirty="0" err="1" smtClean="0"/>
            <a:t>years</a:t>
          </a:r>
          <a:endParaRPr lang="it-I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>
              <a:solidFill>
                <a:srgbClr val="C00000"/>
              </a:solidFill>
            </a:rPr>
            <a:t>JAK2V617F-unmutated</a:t>
          </a:r>
          <a:endParaRPr lang="it-IT" sz="1800" b="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/>
            <a:t>No </a:t>
          </a:r>
          <a:r>
            <a:rPr lang="it-IT" sz="1800" b="0" kern="1200" dirty="0" err="1" smtClean="0"/>
            <a:t>cardiovascular</a:t>
          </a:r>
          <a:r>
            <a:rPr lang="it-IT" sz="1800" b="0" kern="1200" dirty="0" smtClean="0"/>
            <a:t> </a:t>
          </a:r>
          <a:r>
            <a:rPr lang="it-IT" sz="1800" b="0" kern="1200" dirty="0" err="1" smtClean="0"/>
            <a:t>risk</a:t>
          </a:r>
          <a:r>
            <a:rPr lang="it-IT" sz="1800" b="0" kern="1200" dirty="0" smtClean="0"/>
            <a:t> </a:t>
          </a:r>
          <a:r>
            <a:rPr lang="it-IT" sz="1800" b="0" kern="1200" dirty="0" err="1" smtClean="0"/>
            <a:t>factors</a:t>
          </a:r>
          <a:r>
            <a:rPr lang="it-IT" sz="1800" b="0" kern="1200" dirty="0" smtClean="0"/>
            <a:t> (CVR)</a:t>
          </a:r>
          <a:endParaRPr lang="it-IT" sz="1800" b="0" kern="1200" dirty="0"/>
        </a:p>
      </dsp:txBody>
      <dsp:txXfrm>
        <a:off x="0" y="216018"/>
        <a:ext cx="7488832" cy="1633275"/>
      </dsp:txXfrm>
    </dsp:sp>
    <dsp:sp modelId="{BF40BD5D-C7A5-4036-8B3C-094844DB8B45}">
      <dsp:nvSpPr>
        <dsp:cNvPr id="0" name=""/>
        <dsp:cNvSpPr/>
      </dsp:nvSpPr>
      <dsp:spPr>
        <a:xfrm>
          <a:off x="360546" y="16328"/>
          <a:ext cx="7127733" cy="58801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u="none" kern="1200" dirty="0" err="1" smtClean="0">
              <a:solidFill>
                <a:srgbClr val="002060"/>
              </a:solidFill>
            </a:rPr>
            <a:t>Very</a:t>
          </a:r>
          <a:r>
            <a:rPr lang="it-IT" sz="2000" b="1" u="none" kern="1200" dirty="0" smtClean="0">
              <a:solidFill>
                <a:srgbClr val="002060"/>
              </a:solidFill>
            </a:rPr>
            <a:t> </a:t>
          </a:r>
          <a:r>
            <a:rPr lang="it-IT" sz="2000" b="1" u="none" kern="1200" dirty="0" err="1" smtClean="0">
              <a:solidFill>
                <a:srgbClr val="002060"/>
              </a:solidFill>
            </a:rPr>
            <a:t>low</a:t>
          </a:r>
          <a:r>
            <a:rPr lang="it-IT" sz="2000" b="1" u="none" kern="1200" dirty="0" smtClean="0">
              <a:solidFill>
                <a:srgbClr val="002060"/>
              </a:solidFill>
            </a:rPr>
            <a:t> </a:t>
          </a:r>
          <a:r>
            <a:rPr lang="it-IT" sz="2000" b="1" kern="1200" dirty="0" err="1" smtClean="0">
              <a:solidFill>
                <a:srgbClr val="002060"/>
              </a:solidFill>
            </a:rPr>
            <a:t>thrombotic</a:t>
          </a:r>
          <a:r>
            <a:rPr lang="it-IT" sz="2000" b="1" kern="1200" dirty="0" smtClean="0">
              <a:solidFill>
                <a:srgbClr val="002060"/>
              </a:solidFill>
            </a:rPr>
            <a:t> </a:t>
          </a:r>
          <a:r>
            <a:rPr lang="it-IT" sz="2000" b="1" kern="1200" dirty="0" err="1" smtClean="0">
              <a:solidFill>
                <a:srgbClr val="002060"/>
              </a:solidFill>
            </a:rPr>
            <a:t>risk</a:t>
          </a:r>
          <a:r>
            <a:rPr lang="it-IT" sz="2000" b="1" kern="1200" dirty="0" smtClean="0">
              <a:solidFill>
                <a:srgbClr val="002060"/>
              </a:solidFill>
            </a:rPr>
            <a:t>: </a:t>
          </a:r>
          <a:r>
            <a:rPr lang="it-IT" sz="2000" b="1" kern="1200" dirty="0" smtClean="0">
              <a:solidFill>
                <a:srgbClr val="C00000"/>
              </a:solidFill>
            </a:rPr>
            <a:t>No </a:t>
          </a:r>
          <a:r>
            <a:rPr lang="it-IT" sz="2000" b="1" kern="1200" dirty="0" err="1" smtClean="0">
              <a:solidFill>
                <a:srgbClr val="C00000"/>
              </a:solidFill>
            </a:rPr>
            <a:t>aspirin</a:t>
          </a:r>
          <a:endParaRPr lang="it-IT" sz="2000" b="0" kern="1200" dirty="0" smtClean="0">
            <a:solidFill>
              <a:srgbClr val="C00000"/>
            </a:solidFill>
          </a:endParaRPr>
        </a:p>
      </dsp:txBody>
      <dsp:txXfrm>
        <a:off x="389250" y="45032"/>
        <a:ext cx="7070325" cy="530602"/>
      </dsp:txXfrm>
    </dsp:sp>
    <dsp:sp modelId="{9404588A-C9F9-4E03-8090-F789319112A1}">
      <dsp:nvSpPr>
        <dsp:cNvPr id="0" name=""/>
        <dsp:cNvSpPr/>
      </dsp:nvSpPr>
      <dsp:spPr>
        <a:xfrm>
          <a:off x="0" y="2160243"/>
          <a:ext cx="7488832" cy="1338750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354076" rIns="581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/>
            <a:t>No </a:t>
          </a:r>
          <a:r>
            <a:rPr lang="it-IT" sz="1800" b="0" kern="1200" dirty="0" err="1" smtClean="0"/>
            <a:t>history</a:t>
          </a:r>
          <a:r>
            <a:rPr lang="it-IT" sz="1800" b="0" kern="1200" dirty="0" smtClean="0"/>
            <a:t> of </a:t>
          </a:r>
          <a:r>
            <a:rPr lang="it-IT" sz="1800" b="0" kern="1200" dirty="0" err="1" smtClean="0"/>
            <a:t>thrombosis</a:t>
          </a:r>
          <a:endParaRPr lang="it-I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/>
            <a:t>Age &lt;60 </a:t>
          </a:r>
          <a:r>
            <a:rPr lang="it-IT" sz="1800" b="0" kern="1200" dirty="0" err="1" smtClean="0"/>
            <a:t>years</a:t>
          </a:r>
          <a:endParaRPr lang="it-I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>
              <a:solidFill>
                <a:srgbClr val="C00000"/>
              </a:solidFill>
            </a:rPr>
            <a:t>JAK2V617F-mutated and/or CVR </a:t>
          </a:r>
          <a:r>
            <a:rPr lang="it-IT" sz="1800" b="0" kern="1200" dirty="0" err="1" smtClean="0">
              <a:solidFill>
                <a:srgbClr val="C00000"/>
              </a:solidFill>
            </a:rPr>
            <a:t>present</a:t>
          </a:r>
          <a:endParaRPr lang="it-IT" sz="1800" b="0" kern="1200" dirty="0">
            <a:solidFill>
              <a:srgbClr val="C00000"/>
            </a:solidFill>
          </a:endParaRPr>
        </a:p>
      </dsp:txBody>
      <dsp:txXfrm>
        <a:off x="0" y="2160243"/>
        <a:ext cx="7488832" cy="1338750"/>
      </dsp:txXfrm>
    </dsp:sp>
    <dsp:sp modelId="{D774F1F2-7F7D-47D9-A41A-AA9906BBC619}">
      <dsp:nvSpPr>
        <dsp:cNvPr id="0" name=""/>
        <dsp:cNvSpPr/>
      </dsp:nvSpPr>
      <dsp:spPr>
        <a:xfrm>
          <a:off x="356523" y="1800199"/>
          <a:ext cx="7130472" cy="65854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u="none" kern="1200" dirty="0" err="1" smtClean="0">
              <a:solidFill>
                <a:srgbClr val="002060"/>
              </a:solidFill>
            </a:rPr>
            <a:t>Low</a:t>
          </a:r>
          <a:r>
            <a:rPr lang="it-IT" sz="2000" b="1" u="none" kern="1200" dirty="0" smtClean="0">
              <a:solidFill>
                <a:srgbClr val="002060"/>
              </a:solidFill>
            </a:rPr>
            <a:t> </a:t>
          </a:r>
          <a:r>
            <a:rPr lang="it-IT" sz="2000" b="1" u="none" kern="1200" dirty="0" err="1" smtClean="0">
              <a:solidFill>
                <a:srgbClr val="002060"/>
              </a:solidFill>
            </a:rPr>
            <a:t>t</a:t>
          </a:r>
          <a:r>
            <a:rPr lang="it-IT" sz="2000" b="1" kern="1200" dirty="0" err="1" smtClean="0">
              <a:solidFill>
                <a:srgbClr val="002060"/>
              </a:solidFill>
            </a:rPr>
            <a:t>hrombotic</a:t>
          </a:r>
          <a:r>
            <a:rPr lang="it-IT" sz="2000" b="1" kern="1200" dirty="0" smtClean="0">
              <a:solidFill>
                <a:srgbClr val="002060"/>
              </a:solidFill>
            </a:rPr>
            <a:t> </a:t>
          </a:r>
          <a:r>
            <a:rPr lang="it-IT" sz="2000" b="1" kern="1200" dirty="0" err="1" smtClean="0">
              <a:solidFill>
                <a:srgbClr val="002060"/>
              </a:solidFill>
            </a:rPr>
            <a:t>risk</a:t>
          </a:r>
          <a:r>
            <a:rPr lang="it-IT" sz="2000" b="1" kern="1200" dirty="0" smtClean="0">
              <a:solidFill>
                <a:srgbClr val="002060"/>
              </a:solidFill>
            </a:rPr>
            <a:t> : </a:t>
          </a:r>
          <a:r>
            <a:rPr lang="it-IT" sz="2000" b="1" kern="1200" dirty="0" smtClean="0">
              <a:solidFill>
                <a:srgbClr val="C00000"/>
              </a:solidFill>
            </a:rPr>
            <a:t>Yes </a:t>
          </a:r>
          <a:r>
            <a:rPr lang="it-IT" sz="2000" b="1" kern="1200" dirty="0" err="1" smtClean="0">
              <a:solidFill>
                <a:srgbClr val="C00000"/>
              </a:solidFill>
            </a:rPr>
            <a:t>aspirin</a:t>
          </a:r>
          <a:endParaRPr lang="it-IT" sz="2000" b="0" kern="1200" dirty="0">
            <a:solidFill>
              <a:srgbClr val="C00000"/>
            </a:solidFill>
          </a:endParaRPr>
        </a:p>
      </dsp:txBody>
      <dsp:txXfrm>
        <a:off x="388671" y="1832347"/>
        <a:ext cx="7066176" cy="594253"/>
      </dsp:txXfrm>
    </dsp:sp>
    <dsp:sp modelId="{11FBA430-C467-4937-A44E-1909BA45E6FB}">
      <dsp:nvSpPr>
        <dsp:cNvPr id="0" name=""/>
        <dsp:cNvSpPr/>
      </dsp:nvSpPr>
      <dsp:spPr>
        <a:xfrm>
          <a:off x="0" y="3816424"/>
          <a:ext cx="7488832" cy="1044225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354076" rIns="581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err="1" smtClean="0"/>
            <a:t>History</a:t>
          </a:r>
          <a:r>
            <a:rPr lang="it-IT" sz="1800" b="0" kern="1200" dirty="0" smtClean="0"/>
            <a:t> of </a:t>
          </a:r>
          <a:r>
            <a:rPr lang="it-IT" sz="1800" b="0" kern="1200" dirty="0" err="1" smtClean="0"/>
            <a:t>thrombosis</a:t>
          </a:r>
          <a:r>
            <a:rPr lang="it-IT" sz="1800" b="0" kern="1200" dirty="0" smtClean="0"/>
            <a:t> and/or Age ≥ 60 </a:t>
          </a:r>
          <a:r>
            <a:rPr lang="it-IT" sz="1800" b="0" kern="1200" dirty="0" err="1" smtClean="0"/>
            <a:t>year</a:t>
          </a:r>
          <a:endParaRPr lang="it-I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/>
            <a:t>JAK2V617F-mutated and/or CVR </a:t>
          </a:r>
          <a:r>
            <a:rPr lang="it-IT" sz="1800" b="0" kern="1200" dirty="0" err="1" smtClean="0"/>
            <a:t>present</a:t>
          </a:r>
          <a:endParaRPr lang="it-IT" sz="1800" b="0" kern="1200" dirty="0"/>
        </a:p>
      </dsp:txBody>
      <dsp:txXfrm>
        <a:off x="0" y="3816424"/>
        <a:ext cx="7488832" cy="1044225"/>
      </dsp:txXfrm>
    </dsp:sp>
    <dsp:sp modelId="{238ACDF1-273B-4E51-B2A6-B480813A4275}">
      <dsp:nvSpPr>
        <dsp:cNvPr id="0" name=""/>
        <dsp:cNvSpPr/>
      </dsp:nvSpPr>
      <dsp:spPr>
        <a:xfrm>
          <a:off x="358359" y="3528390"/>
          <a:ext cx="7130472" cy="314252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u="none" kern="1200" dirty="0" smtClean="0">
              <a:solidFill>
                <a:srgbClr val="002060"/>
              </a:solidFill>
            </a:rPr>
            <a:t>High </a:t>
          </a:r>
          <a:r>
            <a:rPr lang="it-IT" sz="2000" b="1" kern="1200" dirty="0" err="1" smtClean="0">
              <a:solidFill>
                <a:srgbClr val="002060"/>
              </a:solidFill>
            </a:rPr>
            <a:t>thrombotic</a:t>
          </a:r>
          <a:r>
            <a:rPr lang="it-IT" sz="2000" b="1" kern="1200" dirty="0" smtClean="0">
              <a:solidFill>
                <a:srgbClr val="002060"/>
              </a:solidFill>
            </a:rPr>
            <a:t> </a:t>
          </a:r>
          <a:r>
            <a:rPr lang="it-IT" sz="2000" b="1" kern="1200" dirty="0" err="1" smtClean="0">
              <a:solidFill>
                <a:srgbClr val="002060"/>
              </a:solidFill>
            </a:rPr>
            <a:t>risk</a:t>
          </a:r>
          <a:r>
            <a:rPr lang="it-IT" sz="2000" b="1" kern="1200" dirty="0" smtClean="0">
              <a:solidFill>
                <a:srgbClr val="002060"/>
              </a:solidFill>
            </a:rPr>
            <a:t>: </a:t>
          </a:r>
          <a:r>
            <a:rPr lang="it-IT" sz="2000" b="1" kern="1200" dirty="0" err="1" smtClean="0">
              <a:solidFill>
                <a:srgbClr val="C00000"/>
              </a:solidFill>
            </a:rPr>
            <a:t>Aspirin</a:t>
          </a:r>
          <a:r>
            <a:rPr lang="it-IT" sz="2000" b="1" kern="1200" dirty="0" smtClean="0">
              <a:solidFill>
                <a:srgbClr val="C00000"/>
              </a:solidFill>
            </a:rPr>
            <a:t> </a:t>
          </a:r>
          <a:r>
            <a:rPr lang="it-IT" sz="2000" b="1" kern="1200" dirty="0" err="1" smtClean="0">
              <a:solidFill>
                <a:srgbClr val="C00000"/>
              </a:solidFill>
            </a:rPr>
            <a:t>twice</a:t>
          </a:r>
          <a:r>
            <a:rPr lang="it-IT" sz="2000" b="1" kern="1200" dirty="0" smtClean="0">
              <a:solidFill>
                <a:srgbClr val="C00000"/>
              </a:solidFill>
            </a:rPr>
            <a:t>?</a:t>
          </a:r>
          <a:endParaRPr lang="it-IT" sz="2000" b="1" kern="1200" dirty="0">
            <a:solidFill>
              <a:srgbClr val="C00000"/>
            </a:solidFill>
          </a:endParaRPr>
        </a:p>
      </dsp:txBody>
      <dsp:txXfrm>
        <a:off x="373700" y="3543731"/>
        <a:ext cx="7099790" cy="283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87CFE-D80E-48D5-851C-D45CBC3D1E4F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2BE29-4B18-4013-8EE7-4E4E39C7EF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7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CC429-9385-4FD7-AAAD-CBCC30997CA4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0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it-IT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Representative histological section of a middle section of the porcine media showing the acute increase in platelet thrombus (pt) formation at a shear rate of 2546 s</a:t>
            </a:r>
            <a:r>
              <a:rPr lang="en-GB" baseline="33000">
                <a:latin typeface="Arial" charset="0"/>
                <a:ea typeface="msgothic" charset="0"/>
                <a:cs typeface="msgothic" charset="0"/>
              </a:rPr>
              <a:t>−1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, after smoking compared with presmoking control. M indicates arterial media and elastic lamina.</a:t>
            </a:r>
          </a:p>
        </p:txBody>
      </p:sp>
    </p:spTree>
    <p:extLst>
      <p:ext uri="{BB962C8B-B14F-4D97-AF65-F5344CB8AC3E}">
        <p14:creationId xmlns:p14="http://schemas.microsoft.com/office/powerpoint/2010/main" val="29860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74650" y="698500"/>
            <a:ext cx="62055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936" indent="-2903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41" indent="-232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016" indent="-232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593" indent="-232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169" indent="-23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9745" indent="-23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322" indent="-23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8897" indent="-23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611F5C-4938-41EE-BA61-03AD07C31F3A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25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5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10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21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defRPr>
            </a:lvl1pPr>
          </a:lstStyle>
          <a:p>
            <a:pPr lvl="0"/>
            <a:r>
              <a:rPr lang="it-IT" noProof="0" smtClean="0"/>
              <a:t>Fare clic per modificare lo stile del titolo</a:t>
            </a:r>
            <a:endParaRPr lang="en-US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6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73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0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7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274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7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6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5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97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35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E594EB5-39BD-4C23-A8DC-7CB6341C38B9}" type="datetimeFigureOut">
              <a:rPr lang="es-ES" altLang="es-ES" smtClean="0">
                <a:solidFill>
                  <a:srgbClr val="000000"/>
                </a:solidFill>
              </a:rPr>
              <a:pPr>
                <a:defRPr/>
              </a:pPr>
              <a:t>16/05/2025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9CFB-D756-41C2-A6A2-EEC2551ED82D}" type="slidenum">
              <a:rPr lang="es-ES" altLang="es-ES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2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19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58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2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42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06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2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43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2435-6C93-4282-8433-307DAC28D3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FF60-1629-48AD-84C8-9B4A23318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40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fld id="{DCB4C50A-CA5E-4F1F-9B1B-7709227280AC}" type="datetimeFigureOut">
              <a:rPr lang="it-IT" smtClean="0">
                <a:solidFill>
                  <a:srgbClr val="000000"/>
                </a:solidFill>
              </a:rPr>
              <a:pPr/>
              <a:t>16/05/2025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Arial" pitchFamily="34" charset="0"/>
              </a:defRPr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31F2A8B3-A5EE-48CB-8361-B04C4B3E8F34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389628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17" y="1770436"/>
            <a:ext cx="8133278" cy="26653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17513" y="4649817"/>
            <a:ext cx="7140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-BoldItalicMT"/>
              </a:rPr>
              <a:t>Tiziano BARBUI</a:t>
            </a:r>
          </a:p>
          <a:p>
            <a:r>
              <a:rPr lang="it-IT" dirty="0" smtClean="0">
                <a:latin typeface="Arial-BoldItalicMT"/>
              </a:rPr>
              <a:t>Ospedale Papa Giovanni XXIII</a:t>
            </a:r>
          </a:p>
          <a:p>
            <a:r>
              <a:rPr lang="it-IT" dirty="0" smtClean="0">
                <a:latin typeface="Arial-BoldItalicMT"/>
              </a:rPr>
              <a:t>Fondazione per la Ricerca (FROM)</a:t>
            </a:r>
          </a:p>
          <a:p>
            <a:r>
              <a:rPr lang="it-IT" b="1" dirty="0" smtClean="0">
                <a:latin typeface="Arial-BoldItalicMT"/>
              </a:rPr>
              <a:t>Bergamo</a:t>
            </a:r>
            <a:endParaRPr lang="it-IT" b="1" dirty="0">
              <a:latin typeface="Arial-BoldItalicM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14789" y="358002"/>
            <a:ext cx="8057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0000"/>
                </a:solidFill>
                <a:latin typeface="Arial-BoldItalicMT"/>
              </a:rPr>
              <a:t>Undicesima Giornata Fiorentina dedicata ai pazienti con malattie mieloproliferative croniche </a:t>
            </a:r>
            <a:r>
              <a:rPr lang="it-IT" sz="24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ArialMT"/>
              </a:rPr>
              <a:t> </a:t>
            </a:r>
          </a:p>
          <a:p>
            <a:r>
              <a:rPr lang="it-IT" sz="24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MT"/>
              </a:rPr>
              <a:t>Sabato </a:t>
            </a:r>
            <a:r>
              <a:rPr lang="it-IT" dirty="0">
                <a:solidFill>
                  <a:srgbClr val="000000"/>
                </a:solidFill>
                <a:latin typeface="ArialMT"/>
              </a:rPr>
              <a:t>17 Maggio</a:t>
            </a:r>
            <a:r>
              <a:rPr lang="it-IT" dirty="0"/>
              <a:t> </a:t>
            </a:r>
            <a:r>
              <a:rPr lang="it-IT" dirty="0" smtClean="0"/>
              <a:t>2025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90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46667" y="859745"/>
            <a:ext cx="107441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Fumare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favorire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rischio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MPN e </a:t>
            </a:r>
            <a:r>
              <a:rPr lang="en-US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trombosi</a:t>
            </a:r>
            <a:endParaRPr lang="en-US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Pedersen KM et al., Cancer Med. 2018; 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7:5796-5802</a:t>
            </a:r>
          </a:p>
          <a:p>
            <a:endParaRPr lang="en-US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Helvetica-Bold"/>
              </a:rPr>
              <a:t>Methods</a:t>
            </a:r>
            <a:endParaRPr lang="en-US" sz="1600" b="1" dirty="0">
              <a:solidFill>
                <a:srgbClr val="000000"/>
              </a:solidFill>
              <a:latin typeface="Helvetica-Bold"/>
            </a:endParaRPr>
          </a:p>
          <a:p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- Data from </a:t>
            </a:r>
            <a:r>
              <a:rPr lang="en-US" sz="1600" b="1" dirty="0">
                <a:solidFill>
                  <a:srgbClr val="000000"/>
                </a:solidFill>
                <a:latin typeface="Helvetica" panose="020B0604020202020204" pitchFamily="34" charset="0"/>
              </a:rPr>
              <a:t>over 75,000 individuals 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in the Danish Diet, Cancer and Health cohort.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Participants </a:t>
            </a:r>
            <a:r>
              <a:rPr lang="en-US" sz="1600" b="1" dirty="0">
                <a:solidFill>
                  <a:srgbClr val="000000"/>
                </a:solidFill>
                <a:latin typeface="Helvetica" panose="020B0604020202020204" pitchFamily="34" charset="0"/>
              </a:rPr>
              <a:t>were followed for the development of </a:t>
            </a:r>
            <a:r>
              <a:rPr lang="en-US" sz="16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MPNs</a:t>
            </a:r>
            <a:r>
              <a:rPr 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Smoking </a:t>
            </a:r>
            <a:r>
              <a:rPr lang="en-US" sz="1600" b="1" dirty="0">
                <a:solidFill>
                  <a:srgbClr val="000000"/>
                </a:solidFill>
                <a:latin typeface="Helvetica" panose="020B0604020202020204" pitchFamily="34" charset="0"/>
              </a:rPr>
              <a:t>status assessed at baseline; 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hazard ratios (HRs) calculated using Cox regression</a:t>
            </a:r>
            <a:r>
              <a:rPr 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Helvetica-Bold"/>
              </a:rPr>
              <a:t>Key Findings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- Smoking was significantly associated with increased risk of MPNs: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Current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smokers vs. never smokers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: HR 2.39 (95% CI: 1.64-3.48</a:t>
            </a:r>
            <a:r>
              <a:rPr 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Dose-response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relationship </a:t>
            </a:r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observed</a:t>
            </a:r>
            <a:r>
              <a:rPr 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Greater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smoking intensity and duration 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associated with higher risk</a:t>
            </a:r>
            <a:r>
              <a:rPr 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Helvetica-Bold"/>
              </a:rPr>
              <a:t>Conclusions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-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Smoking is a modifiable risk factor for MPNs.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- Findings support including smoking cessation in MPN prevention strategies.</a:t>
            </a:r>
            <a:r>
              <a:rPr lang="en-US" sz="16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1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7241" y="1614196"/>
            <a:ext cx="11448661" cy="50603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17241" y="251649"/>
            <a:ext cx="11448661" cy="12036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63" y="1735494"/>
            <a:ext cx="9582539" cy="490312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72852" y="433899"/>
            <a:ext cx="1111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Fattori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aumentare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rischio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arteriosclerosis e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trombosi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Emopoiesi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clonale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infiammazione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trombosi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855660" y="6420676"/>
            <a:ext cx="19575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 err="1"/>
              <a:t>Current</a:t>
            </a:r>
            <a:r>
              <a:rPr lang="it-IT" sz="1050" dirty="0"/>
              <a:t> </a:t>
            </a:r>
            <a:r>
              <a:rPr lang="it-IT" sz="1050" dirty="0" err="1"/>
              <a:t>Cardiology</a:t>
            </a:r>
            <a:r>
              <a:rPr lang="it-IT" sz="1050" dirty="0"/>
              <a:t> </a:t>
            </a:r>
            <a:r>
              <a:rPr lang="it-IT" sz="1050" dirty="0" smtClean="0"/>
              <a:t>Report, 2022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36349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56817" y="671209"/>
            <a:ext cx="7752945" cy="608951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2457441" y="768976"/>
            <a:ext cx="7373505" cy="5828376"/>
            <a:chOff x="414797" y="456866"/>
            <a:chExt cx="7995955" cy="585245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97" y="456866"/>
              <a:ext cx="7995955" cy="5852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4139952" y="3781296"/>
              <a:ext cx="3816424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0975">
                <a:spcAft>
                  <a:spcPts val="800"/>
                </a:spcAft>
              </a:pPr>
              <a:r>
                <a:rPr lang="it-IT" sz="1400" b="1" dirty="0">
                  <a:solidFill>
                    <a:srgbClr val="000000"/>
                  </a:solidFill>
                  <a:latin typeface="Arial" pitchFamily="34" charset="0"/>
                </a:rPr>
                <a:t>N (%)	 		IR %</a:t>
              </a:r>
              <a:r>
                <a:rPr lang="it-IT" sz="1400" b="1" dirty="0" err="1">
                  <a:solidFill>
                    <a:srgbClr val="000000"/>
                  </a:solidFill>
                  <a:latin typeface="Arial" pitchFamily="34" charset="0"/>
                </a:rPr>
                <a:t>pts</a:t>
              </a:r>
              <a:r>
                <a:rPr lang="it-IT" sz="1400" b="1" dirty="0">
                  <a:solidFill>
                    <a:srgbClr val="000000"/>
                  </a:solidFill>
                  <a:latin typeface="Arial" pitchFamily="34" charset="0"/>
                </a:rPr>
                <a:t>/</a:t>
              </a:r>
              <a:r>
                <a:rPr lang="it-IT" sz="1400" b="1" dirty="0" err="1">
                  <a:solidFill>
                    <a:srgbClr val="000000"/>
                  </a:solidFill>
                  <a:latin typeface="Arial" pitchFamily="34" charset="0"/>
                </a:rPr>
                <a:t>yr</a:t>
              </a:r>
              <a:r>
                <a:rPr lang="it-IT" sz="1400" b="1" dirty="0">
                  <a:solidFill>
                    <a:srgbClr val="000000"/>
                  </a:solidFill>
                  <a:latin typeface="Arial" pitchFamily="34" charset="0"/>
                </a:rPr>
                <a:t>	   HR	      		  p</a:t>
              </a:r>
            </a:p>
            <a:p>
              <a:pPr defTabSz="276225">
                <a:spcAft>
                  <a:spcPts val="800"/>
                </a:spcAft>
              </a:pPr>
              <a:r>
                <a:rPr lang="it-IT" sz="1400" dirty="0">
                  <a:solidFill>
                    <a:srgbClr val="000000"/>
                  </a:solidFill>
                  <a:latin typeface="Arial" pitchFamily="34" charset="0"/>
                </a:rPr>
                <a:t>750 (45)		1.30	   	1 (</a:t>
              </a:r>
              <a:r>
                <a:rPr lang="it-IT" sz="1400" dirty="0" err="1">
                  <a:solidFill>
                    <a:srgbClr val="000000"/>
                  </a:solidFill>
                  <a:latin typeface="Arial" pitchFamily="34" charset="0"/>
                </a:rPr>
                <a:t>ref</a:t>
              </a:r>
              <a:r>
                <a:rPr lang="it-IT" sz="1400" dirty="0">
                  <a:solidFill>
                    <a:srgbClr val="000000"/>
                  </a:solidFill>
                  <a:latin typeface="Arial" pitchFamily="34" charset="0"/>
                </a:rPr>
                <a:t>)	  		-</a:t>
              </a:r>
            </a:p>
            <a:p>
              <a:pPr defTabSz="276225">
                <a:spcAft>
                  <a:spcPts val="800"/>
                </a:spcAft>
              </a:pPr>
              <a:r>
                <a:rPr lang="it-IT" sz="1400" dirty="0">
                  <a:solidFill>
                    <a:srgbClr val="000000"/>
                  </a:solidFill>
                  <a:latin typeface="Arial" pitchFamily="34" charset="0"/>
                </a:rPr>
                <a:t>638 (20)		2.15		1.66		&lt;.0001</a:t>
              </a:r>
            </a:p>
          </p:txBody>
        </p:sp>
      </p:grpSp>
      <p:sp>
        <p:nvSpPr>
          <p:cNvPr id="5" name="CasellaDiTesto 1"/>
          <p:cNvSpPr txBox="1"/>
          <p:nvPr/>
        </p:nvSpPr>
        <p:spPr>
          <a:xfrm>
            <a:off x="7072010" y="6439712"/>
            <a:ext cx="3219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>
                <a:latin typeface="Arial" pitchFamily="34" charset="0"/>
                <a:cs typeface="Arial" pitchFamily="34" charset="0"/>
              </a:rPr>
              <a:t>Barbui</a:t>
            </a:r>
            <a:r>
              <a:rPr lang="it-IT" dirty="0">
                <a:latin typeface="Arial" pitchFamily="34" charset="0"/>
                <a:cs typeface="Arial" pitchFamily="34" charset="0"/>
              </a:rPr>
              <a:t> T et al, AJH 2017; Blood 2017</a:t>
            </a:r>
          </a:p>
        </p:txBody>
      </p:sp>
    </p:spTree>
    <p:extLst>
      <p:ext uri="{BB962C8B-B14F-4D97-AF65-F5344CB8AC3E}">
        <p14:creationId xmlns:p14="http://schemas.microsoft.com/office/powerpoint/2010/main" val="15573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75" y="1623529"/>
            <a:ext cx="8400189" cy="44575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35495" y="390619"/>
            <a:ext cx="8972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err="1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Proinflammatory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anti-inflammatory diets and its main distribution in the world.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0" y="61466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0" i="0" u="sng" dirty="0" err="1" smtClean="0">
                <a:solidFill>
                  <a:srgbClr val="376FAA"/>
                </a:solidFill>
                <a:effectLst/>
                <a:latin typeface="Helvetica Neue"/>
                <a:hlinkClick r:id="rId3"/>
              </a:rPr>
              <a:t>Biomedicines</a:t>
            </a:r>
            <a:r>
              <a:rPr lang="it-IT" b="0" i="0" u="sng" dirty="0" smtClean="0">
                <a:solidFill>
                  <a:srgbClr val="376FAA"/>
                </a:solidFill>
                <a:effectLst/>
                <a:latin typeface="Helvetica Neue"/>
                <a:hlinkClick r:id="rId3"/>
              </a:rPr>
              <a:t>.</a:t>
            </a:r>
            <a:r>
              <a:rPr lang="it-IT" b="0" i="0" dirty="0" smtClean="0">
                <a:solidFill>
                  <a:srgbClr val="212121"/>
                </a:solidFill>
                <a:effectLst/>
                <a:latin typeface="Helvetica Neue"/>
              </a:rPr>
              <a:t> 2021 </a:t>
            </a:r>
            <a:r>
              <a:rPr lang="it-IT" b="0" i="0" dirty="0" err="1" smtClean="0">
                <a:solidFill>
                  <a:srgbClr val="212121"/>
                </a:solidFill>
                <a:effectLst/>
                <a:latin typeface="Helvetica Neue"/>
              </a:rPr>
              <a:t>Aug</a:t>
            </a:r>
            <a:r>
              <a:rPr lang="it-IT" b="0" i="0" dirty="0" smtClean="0">
                <a:solidFill>
                  <a:srgbClr val="212121"/>
                </a:solidFill>
                <a:effectLst/>
                <a:latin typeface="Helvetica Neue"/>
              </a:rPr>
              <a:t>; 9(8): 922.</a:t>
            </a:r>
          </a:p>
        </p:txBody>
      </p:sp>
    </p:spTree>
    <p:extLst>
      <p:ext uri="{BB962C8B-B14F-4D97-AF65-F5344CB8AC3E}">
        <p14:creationId xmlns:p14="http://schemas.microsoft.com/office/powerpoint/2010/main" val="20437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5249" y="3760237"/>
            <a:ext cx="7324531" cy="21647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63" y="938272"/>
            <a:ext cx="8155004" cy="57144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273417" y="419876"/>
            <a:ext cx="3756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Dieta Mediterranea </a:t>
            </a:r>
            <a:endParaRPr lang="it-IT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78000" y="383207"/>
            <a:ext cx="85005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donazioni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sangue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aumentare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rischio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policitemia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Edgren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Transfusion 2016</a:t>
            </a:r>
          </a:p>
          <a:p>
            <a:endParaRPr lang="en-US" sz="2000" b="0" i="0" dirty="0" smtClean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endParaRPr lang="en-US" sz="2000" b="0" i="0" dirty="0" smtClean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6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</a:t>
            </a: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suggested possible increased PV risk among blood donors.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Repeated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phlebotomy speculated to </a:t>
            </a: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marrow activity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PV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risk.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 previously assessed impact of donation frequency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Design &amp; Methods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Cohort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Study: </a:t>
            </a: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1.4M Scandinavian donors (1980-2012);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SIRs vs. general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population.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Nested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Case-Control: Donation history 3-22 years before diagnosis; ORs for donation frequency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Results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in Donors: SIR = 1.00 (95% CI: 0.89-1.13)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…………………….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excess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risk.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vs. Infrequent Donors: OR = 1.01 (95% CI: 0.51-1.97)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association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  <a:p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No evidence of increased PV risk in blood donors.</a:t>
            </a:r>
          </a:p>
          <a:p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No link between frequency of donation and PV risk.</a:t>
            </a:r>
          </a:p>
          <a:p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Frequent donations are not associated with PV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20630" y="2023353"/>
            <a:ext cx="7943086" cy="393970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20630" y="116732"/>
            <a:ext cx="7947498" cy="139105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84" y="131117"/>
            <a:ext cx="7935432" cy="13622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26" y="2034340"/>
            <a:ext cx="7506748" cy="380100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14671" y="1576276"/>
            <a:ext cx="7015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42021"/>
                </a:solidFill>
                <a:latin typeface="Univers-LightOblique"/>
              </a:rPr>
              <a:t>J </a:t>
            </a:r>
            <a:r>
              <a:rPr lang="en-US" i="1" dirty="0" err="1">
                <a:solidFill>
                  <a:srgbClr val="242021"/>
                </a:solidFill>
                <a:latin typeface="Univers-LightOblique"/>
              </a:rPr>
              <a:t>Clin</a:t>
            </a:r>
            <a:r>
              <a:rPr lang="en-US" i="1" dirty="0">
                <a:solidFill>
                  <a:srgbClr val="242021"/>
                </a:solidFill>
                <a:latin typeface="Univers-LightOblique"/>
              </a:rPr>
              <a:t> </a:t>
            </a:r>
            <a:r>
              <a:rPr lang="en-US" i="1" dirty="0" err="1">
                <a:solidFill>
                  <a:srgbClr val="242021"/>
                </a:solidFill>
                <a:latin typeface="Univers-LightOblique"/>
              </a:rPr>
              <a:t>Oncol</a:t>
            </a:r>
            <a:r>
              <a:rPr lang="en-US" i="1" dirty="0">
                <a:solidFill>
                  <a:srgbClr val="242021"/>
                </a:solidFill>
                <a:latin typeface="Univers-LightOblique"/>
              </a:rPr>
              <a:t> 23. © 2005 by American Society of Clinical Oncology</a:t>
            </a:r>
            <a:r>
              <a:rPr lang="en-US" dirty="0"/>
              <a:t> </a:t>
            </a:r>
            <a:br>
              <a:rPr lang="en-US" dirty="0"/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315212" y="3219853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N= 1638</a:t>
            </a:r>
            <a:endParaRPr lang="it-IT" sz="1400" dirty="0"/>
          </a:p>
        </p:txBody>
      </p:sp>
      <p:sp>
        <p:nvSpPr>
          <p:cNvPr id="8" name="Rectangle 4"/>
          <p:cNvSpPr/>
          <p:nvPr/>
        </p:nvSpPr>
        <p:spPr>
          <a:xfrm>
            <a:off x="6352626" y="2373550"/>
            <a:ext cx="3151957" cy="3054484"/>
          </a:xfrm>
          <a:prstGeom prst="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1" y="1247831"/>
            <a:ext cx="6719678" cy="49682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48131" y="220478"/>
            <a:ext cx="8400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Frequenza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cumulativa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nuove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precedent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trombosi</a:t>
            </a:r>
            <a:endParaRPr lang="en-US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1200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pazienti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5, 10 e 15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</a:t>
            </a:r>
            <a:endParaRPr lang="it-IT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5778" y="6509442"/>
            <a:ext cx="146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Barbui T, BCJ 2018</a:t>
            </a:r>
            <a:endParaRPr lang="it-IT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C885EFF-BAEA-224F-A522-C8B1C974C6E8}"/>
              </a:ext>
            </a:extLst>
          </p:cNvPr>
          <p:cNvSpPr/>
          <p:nvPr/>
        </p:nvSpPr>
        <p:spPr>
          <a:xfrm>
            <a:off x="5007429" y="3189514"/>
            <a:ext cx="4767942" cy="3052913"/>
          </a:xfrm>
          <a:prstGeom prst="rect">
            <a:avLst/>
          </a:prstGeom>
          <a:noFill/>
          <a:ln w="57150">
            <a:solidFill>
              <a:srgbClr val="AD1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55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99701" y="407566"/>
            <a:ext cx="835677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Incidence</a:t>
            </a:r>
            <a:r>
              <a:rPr lang="it-IT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thrombosis</a:t>
            </a:r>
            <a:r>
              <a:rPr lang="it-IT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contemporary</a:t>
            </a:r>
            <a:r>
              <a:rPr lang="it-IT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it-IT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it-IT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PV (n=1,545)</a:t>
            </a:r>
            <a:endParaRPr lang="it-IT" sz="28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78078" y="3845367"/>
            <a:ext cx="3978362" cy="20621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lvl="2"/>
            <a:r>
              <a:rPr lang="it-IT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it-IT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Annual</a:t>
            </a:r>
            <a:r>
              <a:rPr lang="it-IT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Rate 3.14%</a:t>
            </a:r>
          </a:p>
          <a:p>
            <a:pPr marL="361950" lvl="2"/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361950" lvl="2"/>
            <a:r>
              <a:rPr lang="it-IT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Stroke</a:t>
            </a:r>
            <a:r>
              <a:rPr lang="it-IT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/TIA:	64 (33%)</a:t>
            </a:r>
          </a:p>
          <a:p>
            <a:pPr marL="361950" lvl="2"/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IMA:		22 (11%)</a:t>
            </a:r>
          </a:p>
          <a:p>
            <a:pPr marL="361950" lvl="2"/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PAT:		21 (11%)</a:t>
            </a:r>
          </a:p>
          <a:p>
            <a:pPr marL="361950" lvl="2"/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DVT/PE:	60 (31%)</a:t>
            </a:r>
          </a:p>
          <a:p>
            <a:pPr marL="361950" lvl="2"/>
            <a:r>
              <a:rPr lang="it-IT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	11 (6%)</a:t>
            </a:r>
          </a:p>
          <a:p>
            <a:pPr marL="361950" lvl="2"/>
            <a:r>
              <a:rPr lang="it-IT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Unk</a:t>
            </a:r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	17 (9%)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79576" y="3845367"/>
            <a:ext cx="3672409" cy="20621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Annual</a:t>
            </a:r>
            <a:r>
              <a:rPr lang="it-IT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Rate 2.08 %</a:t>
            </a:r>
          </a:p>
          <a:p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1950" lvl="2"/>
            <a:r>
              <a:rPr lang="it-IT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Stroke</a:t>
            </a:r>
            <a:r>
              <a:rPr lang="it-IT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/TIA:	40 (32%)</a:t>
            </a:r>
          </a:p>
          <a:p>
            <a:pPr marL="361950" lvl="2"/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IMA:		13 (10%)</a:t>
            </a:r>
          </a:p>
          <a:p>
            <a:pPr marL="361950" lvl="2"/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PAT:		13 (10%)</a:t>
            </a:r>
          </a:p>
          <a:p>
            <a:pPr marL="361950" lvl="2"/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DVT/PE:	28 (22%)</a:t>
            </a:r>
          </a:p>
          <a:p>
            <a:pPr marL="361950" lvl="2"/>
            <a:r>
              <a:rPr lang="it-IT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	16 (13%)</a:t>
            </a:r>
          </a:p>
          <a:p>
            <a:pPr marL="361950" lvl="2"/>
            <a:r>
              <a:rPr lang="it-IT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Unk</a:t>
            </a:r>
            <a:r>
              <a:rPr lang="it-IT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	16 (13%)</a:t>
            </a:r>
          </a:p>
        </p:txBody>
      </p:sp>
      <p:cxnSp>
        <p:nvCxnSpPr>
          <p:cNvPr id="8" name="Connettore 4 7"/>
          <p:cNvCxnSpPr/>
          <p:nvPr/>
        </p:nvCxnSpPr>
        <p:spPr>
          <a:xfrm rot="16200000" flipH="1">
            <a:off x="6024285" y="1613409"/>
            <a:ext cx="2267669" cy="21962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771076" y="1844823"/>
            <a:ext cx="234926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Age ≥ 60 </a:t>
            </a:r>
            <a:r>
              <a:rPr lang="it-IT" dirty="0" err="1">
                <a:solidFill>
                  <a:prstClr val="black"/>
                </a:solidFill>
              </a:rPr>
              <a:t>years</a:t>
            </a:r>
            <a:r>
              <a:rPr lang="it-IT" dirty="0">
                <a:solidFill>
                  <a:prstClr val="black"/>
                </a:solidFill>
              </a:rPr>
              <a:t> and/or </a:t>
            </a:r>
            <a:r>
              <a:rPr lang="it-IT" dirty="0" err="1">
                <a:solidFill>
                  <a:prstClr val="black"/>
                </a:solidFill>
              </a:rPr>
              <a:t>previous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thrombosis</a:t>
            </a:r>
            <a:endParaRPr lang="it-IT" dirty="0">
              <a:solidFill>
                <a:prstClr val="black"/>
              </a:solidFill>
            </a:endParaRPr>
          </a:p>
          <a:p>
            <a:pPr algn="ctr"/>
            <a:r>
              <a:rPr lang="it-IT" dirty="0">
                <a:solidFill>
                  <a:prstClr val="black"/>
                </a:solidFill>
              </a:rPr>
              <a:t>N=941 (60%)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75520" y="260648"/>
            <a:ext cx="8568952" cy="6089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26" name="Connettore 4 25"/>
          <p:cNvCxnSpPr>
            <a:endCxn id="6" idx="0"/>
          </p:cNvCxnSpPr>
          <p:nvPr/>
        </p:nvCxnSpPr>
        <p:spPr>
          <a:xfrm rot="5400000">
            <a:off x="4024650" y="1791938"/>
            <a:ext cx="2144558" cy="19622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071664" y="1864858"/>
            <a:ext cx="23762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it-IT" dirty="0">
                <a:solidFill>
                  <a:prstClr val="black"/>
                </a:solidFill>
              </a:rPr>
              <a:t>Age &lt; 60 </a:t>
            </a:r>
            <a:r>
              <a:rPr lang="it-IT" dirty="0" err="1">
                <a:solidFill>
                  <a:prstClr val="black"/>
                </a:solidFill>
              </a:rPr>
              <a:t>years</a:t>
            </a:r>
            <a:r>
              <a:rPr lang="it-IT" dirty="0">
                <a:solidFill>
                  <a:prstClr val="black"/>
                </a:solidFill>
              </a:rPr>
              <a:t> and no </a:t>
            </a:r>
            <a:r>
              <a:rPr lang="it-IT" dirty="0" err="1">
                <a:solidFill>
                  <a:prstClr val="black"/>
                </a:solidFill>
              </a:rPr>
              <a:t>previous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thrombosis</a:t>
            </a:r>
            <a:endParaRPr lang="it-IT" dirty="0">
              <a:solidFill>
                <a:prstClr val="black"/>
              </a:solidFill>
            </a:endParaRPr>
          </a:p>
          <a:p>
            <a:pPr algn="ctr"/>
            <a:r>
              <a:rPr lang="it-IT" dirty="0">
                <a:solidFill>
                  <a:prstClr val="black"/>
                </a:solidFill>
              </a:rPr>
              <a:t> n=604 (40%)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39202" y="3275692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International IWG-MRT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626144" y="6444045"/>
            <a:ext cx="3574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latin typeface="Arial" pitchFamily="34" charset="0"/>
                <a:cs typeface="Arial" pitchFamily="34" charset="0"/>
              </a:rPr>
              <a:t>Barbui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 T et al, Blood. 2014 </a:t>
            </a:r>
            <a:r>
              <a:rPr lang="it-IT" sz="1200" dirty="0" err="1">
                <a:latin typeface="Arial" pitchFamily="34" charset="0"/>
                <a:cs typeface="Arial" pitchFamily="34" charset="0"/>
              </a:rPr>
              <a:t>Nov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 6;124(19):3021-3.</a:t>
            </a:r>
          </a:p>
        </p:txBody>
      </p:sp>
    </p:spTree>
    <p:extLst>
      <p:ext uri="{BB962C8B-B14F-4D97-AF65-F5344CB8AC3E}">
        <p14:creationId xmlns:p14="http://schemas.microsoft.com/office/powerpoint/2010/main" val="23306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35781" y="412694"/>
            <a:ext cx="10017939" cy="574534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03" y="833075"/>
            <a:ext cx="9802593" cy="519185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C885EFF-BAEA-224F-A522-C8B1C974C6E8}"/>
              </a:ext>
            </a:extLst>
          </p:cNvPr>
          <p:cNvSpPr/>
          <p:nvPr/>
        </p:nvSpPr>
        <p:spPr>
          <a:xfrm>
            <a:off x="1319002" y="2856488"/>
            <a:ext cx="3584771" cy="2079653"/>
          </a:xfrm>
          <a:prstGeom prst="rect">
            <a:avLst/>
          </a:prstGeom>
          <a:noFill/>
          <a:ln w="57150">
            <a:solidFill>
              <a:srgbClr val="AD1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C885EFF-BAEA-224F-A522-C8B1C974C6E8}"/>
              </a:ext>
            </a:extLst>
          </p:cNvPr>
          <p:cNvSpPr/>
          <p:nvPr/>
        </p:nvSpPr>
        <p:spPr>
          <a:xfrm>
            <a:off x="6079066" y="2743200"/>
            <a:ext cx="1295401" cy="2345341"/>
          </a:xfrm>
          <a:prstGeom prst="rect">
            <a:avLst/>
          </a:prstGeom>
          <a:noFill/>
          <a:ln w="57150">
            <a:solidFill>
              <a:srgbClr val="AD1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47731" y="1160818"/>
            <a:ext cx="8836182" cy="527618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1" y="1247831"/>
            <a:ext cx="6719678" cy="49682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48131" y="220478"/>
            <a:ext cx="8400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Frequenza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cumulativa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nuove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precedent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trombosi</a:t>
            </a:r>
            <a:endParaRPr lang="en-US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1200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pazienti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5, 10 e 15 </a:t>
            </a:r>
            <a:r>
              <a:rPr 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</a:t>
            </a:r>
            <a:endParaRPr lang="it-IT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5778" y="6509442"/>
            <a:ext cx="146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Barbui T, BCJ 2018</a:t>
            </a:r>
            <a:endParaRPr lang="it-IT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914399" y="1340767"/>
            <a:ext cx="10339057" cy="4969498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  <a:latin typeface="Verdana"/>
              <a:cs typeface="Arial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3976492" y="3212977"/>
            <a:ext cx="3631676" cy="103517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  <a:latin typeface="Verdana"/>
              <a:cs typeface="Arial"/>
            </a:endParaRPr>
          </a:p>
        </p:txBody>
      </p:sp>
      <p:grpSp>
        <p:nvGrpSpPr>
          <p:cNvPr id="17409" name="Gruppo 6"/>
          <p:cNvGrpSpPr>
            <a:grpSpLocks/>
          </p:cNvGrpSpPr>
          <p:nvPr/>
        </p:nvGrpSpPr>
        <p:grpSpPr bwMode="auto">
          <a:xfrm>
            <a:off x="3068774" y="1484786"/>
            <a:ext cx="5049990" cy="2444709"/>
            <a:chOff x="3179129" y="1680335"/>
            <a:chExt cx="3035400" cy="1786021"/>
          </a:xfrm>
        </p:grpSpPr>
        <p:cxnSp>
          <p:nvCxnSpPr>
            <p:cNvPr id="18" name="Connettore 2 17"/>
            <p:cNvCxnSpPr>
              <a:cxnSpLocks noChangeShapeType="1"/>
            </p:cNvCxnSpPr>
            <p:nvPr/>
          </p:nvCxnSpPr>
          <p:spPr bwMode="auto">
            <a:xfrm>
              <a:off x="4611942" y="2673695"/>
              <a:ext cx="22066" cy="30901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nettore 2 13"/>
            <p:cNvCxnSpPr>
              <a:cxnSpLocks noChangeShapeType="1"/>
            </p:cNvCxnSpPr>
            <p:nvPr/>
          </p:nvCxnSpPr>
          <p:spPr bwMode="auto">
            <a:xfrm>
              <a:off x="4581306" y="1838824"/>
              <a:ext cx="0" cy="40840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8" name="CasellaDiTesto 26"/>
            <p:cNvSpPr txBox="1">
              <a:spLocks noChangeArrowheads="1"/>
            </p:cNvSpPr>
            <p:nvPr/>
          </p:nvSpPr>
          <p:spPr bwMode="auto">
            <a:xfrm>
              <a:off x="3179129" y="1680335"/>
              <a:ext cx="3035400" cy="31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it-IT" b="1" dirty="0" smtClean="0">
                  <a:solidFill>
                    <a:srgbClr val="002060"/>
                  </a:solidFill>
                  <a:cs typeface="Arial" pitchFamily="34" charset="0"/>
                </a:rPr>
                <a:t>Attenzione alla diagnosi </a:t>
              </a:r>
              <a:endParaRPr lang="it-IT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7430" name="CasellaDiTesto 28"/>
            <p:cNvSpPr txBox="1">
              <a:spLocks noChangeArrowheads="1"/>
            </p:cNvSpPr>
            <p:nvPr/>
          </p:nvSpPr>
          <p:spPr bwMode="auto">
            <a:xfrm>
              <a:off x="3855056" y="3196535"/>
              <a:ext cx="1944116" cy="26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it-IT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Personalizza la terapia</a:t>
              </a:r>
              <a:endPara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410" name="Titolo 1"/>
          <p:cNvSpPr>
            <a:spLocks noGrp="1"/>
          </p:cNvSpPr>
          <p:nvPr/>
        </p:nvSpPr>
        <p:spPr bwMode="auto">
          <a:xfrm>
            <a:off x="1487488" y="-459432"/>
            <a:ext cx="885825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endParaRPr lang="en-US" sz="2400" dirty="0">
              <a:solidFill>
                <a:srgbClr val="002060"/>
              </a:solidFill>
              <a:latin typeface="Verdana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151784" y="2363004"/>
            <a:ext cx="3117234" cy="5619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rischio di trombosi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927648" y="5045114"/>
            <a:ext cx="35283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progressione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4151784" y="4248148"/>
            <a:ext cx="1300796" cy="7650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3" idx="4"/>
          </p:cNvCxnSpPr>
          <p:nvPr/>
        </p:nvCxnSpPr>
        <p:spPr>
          <a:xfrm>
            <a:off x="5792330" y="4248148"/>
            <a:ext cx="1801658" cy="5978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783690" y="5013176"/>
            <a:ext cx="30807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futuro della ricerca 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85513" y="404664"/>
            <a:ext cx="9020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 gestire la </a:t>
            </a:r>
            <a:r>
              <a:rPr lang="it-IT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Trombocitemia</a:t>
            </a:r>
            <a:r>
              <a:rPr lang="it-IT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oggi</a:t>
            </a:r>
            <a:endParaRPr lang="it-IT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36" y="1862555"/>
            <a:ext cx="5249008" cy="40201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7" y="1885898"/>
            <a:ext cx="5341635" cy="39915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96302" y="497948"/>
            <a:ext cx="10093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Mentre la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trombocitemia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la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-PMF hanno lo stesso rischio di trombosi</a:t>
            </a:r>
          </a:p>
          <a:p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probabilità di evolvere verso la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mielofibrosi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più alta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nellapre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-PMF.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01686" y="2754086"/>
            <a:ext cx="110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Trombosi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11143" y="2743199"/>
            <a:ext cx="13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Mielofibrosi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854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9740" y="764704"/>
            <a:ext cx="7886700" cy="368970"/>
          </a:xfrm>
        </p:spPr>
        <p:txBody>
          <a:bodyPr>
            <a:noAutofit/>
          </a:bodyPr>
          <a:lstStyle/>
          <a:p>
            <a:pPr algn="ctr"/>
            <a:r>
              <a:rPr lang="it-IT" altLang="it-IT" sz="2800" b="1" dirty="0" smtClean="0">
                <a:solidFill>
                  <a:srgbClr val="00206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Il rischio di trombosi</a:t>
            </a:r>
            <a:endParaRPr lang="it-IT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2567608" y="1628800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8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66" y="1764598"/>
            <a:ext cx="6131770" cy="46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711625" y="1764180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Thrombosis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death</a:t>
            </a:r>
            <a:endParaRPr lang="it-IT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69451" y="1700809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Overall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survival</a:t>
            </a:r>
            <a:endParaRPr lang="it-IT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39616" y="3944090"/>
            <a:ext cx="2409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Transformation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MF,AML,MDSl</a:t>
            </a:r>
            <a:endParaRPr lang="it-IT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51984" y="3944090"/>
            <a:ext cx="1621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Transformation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PV</a:t>
            </a:r>
          </a:p>
        </p:txBody>
      </p:sp>
      <p:sp>
        <p:nvSpPr>
          <p:cNvPr id="6" name="Rettangolo 5"/>
          <p:cNvSpPr/>
          <p:nvPr/>
        </p:nvSpPr>
        <p:spPr>
          <a:xfrm>
            <a:off x="905347" y="223596"/>
            <a:ext cx="105382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Trombocitemia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Essenziale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piastrine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1.5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milioni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rischio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trombosi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Hydroxycarbamide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Aspirin Versus Aspirin Alone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inPatients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Essential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Thrombocythemia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Age 40 to 59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Years Without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High-Risk Features</a:t>
            </a:r>
            <a:endParaRPr lang="it-IT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31536" y="2009042"/>
            <a:ext cx="2600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patients with ET age 40 to 59 years and lacking high-risk factors for thrombosis or extreme thrombocytosis, preemptive addition of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hydroxycarbamide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aspirin did not reduce vascular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events,myelofibrotic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transformation, or leukemic transformation. </a:t>
            </a:r>
          </a:p>
          <a:p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Patients age 40 to 59 years without other clinical indications for treatment (such as previous thrombosis or hemorrhage) who have a plateletcount,1,500x 10L should not receive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cytoreductive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therapy.</a:t>
            </a:r>
            <a:endParaRPr lang="it-IT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5634508"/>
            <a:ext cx="2124075" cy="2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872776" y="1802161"/>
            <a:ext cx="8446448" cy="482453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9440" y="381641"/>
            <a:ext cx="849312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800" b="1" dirty="0">
                <a:latin typeface="Arial" charset="0"/>
              </a:rPr>
              <a:t>Representative histological section of a middle section of the porcine media showing the acute increase in platelet thrombus (</a:t>
            </a:r>
            <a:r>
              <a:rPr lang="en-GB" sz="1800" b="1" dirty="0" err="1">
                <a:latin typeface="Arial" charset="0"/>
              </a:rPr>
              <a:t>pt</a:t>
            </a:r>
            <a:r>
              <a:rPr lang="en-GB" sz="1800" b="1" dirty="0">
                <a:latin typeface="Arial" charset="0"/>
              </a:rPr>
              <a:t>) formation at a shear rate of 2546 s−1, after smoking compared with pre-smoking control.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21" y="6224334"/>
            <a:ext cx="1260000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40" y="1839537"/>
            <a:ext cx="7804800" cy="384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95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Joseph Hung et al. Circulation. 1995;92:2432-2436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44160" y="6613175"/>
            <a:ext cx="362448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8750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72776" y="1802161"/>
            <a:ext cx="8446448" cy="482453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135561" y="1947758"/>
            <a:ext cx="7920880" cy="635414"/>
          </a:xfrm>
          <a:prstGeom prst="flowChartProcess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002060"/>
                </a:solidFill>
                <a:latin typeface="Verdana"/>
              </a:rPr>
              <a:t>Symptoms (</a:t>
            </a:r>
            <a:r>
              <a:rPr lang="en-US" sz="2000" b="1" i="1" u="sng" dirty="0">
                <a:solidFill>
                  <a:srgbClr val="002060"/>
                </a:solidFill>
                <a:latin typeface="Verdana"/>
              </a:rPr>
              <a:t>Independent of Risk)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u="sng" dirty="0">
              <a:solidFill>
                <a:srgbClr val="FF0000"/>
              </a:solidFill>
              <a:latin typeface="Verdana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Cytokine</a:t>
            </a:r>
            <a:r>
              <a:rPr lang="en-US" sz="1400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: fatigue, pruritus, constitutional symptoms, bone pain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Vascular</a:t>
            </a:r>
            <a:r>
              <a:rPr lang="en-US" sz="1400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: headache, dizziness, numbness, decreased concentration, low mood, sexual issues . </a:t>
            </a:r>
            <a:r>
              <a:rPr lang="en-US" sz="1400" b="1" u="sng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Disease evolution</a:t>
            </a:r>
            <a:r>
              <a:rPr lang="en-US" sz="1400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: splenomegaly, </a:t>
            </a:r>
            <a:r>
              <a:rPr lang="en-US" sz="1400" dirty="0">
                <a:solidFill>
                  <a:srgbClr val="DDDDDD">
                    <a:lumMod val="10000"/>
                  </a:srgbClr>
                </a:solidFill>
              </a:rPr>
              <a:t>constitutional symptoms</a:t>
            </a:r>
            <a:endParaRPr lang="en-US" sz="1400" dirty="0">
              <a:solidFill>
                <a:srgbClr val="DDDDDD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97286" name="Oval 7"/>
          <p:cNvSpPr>
            <a:spLocks noChangeArrowheads="1"/>
          </p:cNvSpPr>
          <p:nvPr/>
        </p:nvSpPr>
        <p:spPr bwMode="auto">
          <a:xfrm>
            <a:off x="2783633" y="3452209"/>
            <a:ext cx="3476987" cy="2204523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002060"/>
                </a:solidFill>
                <a:latin typeface="Verdana"/>
              </a:rPr>
              <a:t>Thrombosis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Micro/macrovascular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arterial &gt; venous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DDDDDD">
                    <a:lumMod val="10000"/>
                  </a:srgbClr>
                </a:solidFill>
                <a:latin typeface="Verdana"/>
              </a:rPr>
              <a:t/>
            </a:r>
            <a:br>
              <a:rPr lang="en-US" sz="1600" b="1" i="1" dirty="0">
                <a:solidFill>
                  <a:srgbClr val="DDDDDD">
                    <a:lumMod val="10000"/>
                  </a:srgbClr>
                </a:solidFill>
                <a:latin typeface="Verdana"/>
              </a:rPr>
            </a:br>
            <a:r>
              <a:rPr lang="en-US" sz="1600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Unusual sites: </a:t>
            </a:r>
            <a:br>
              <a:rPr lang="en-US" sz="1600" dirty="0">
                <a:solidFill>
                  <a:srgbClr val="DDDDDD">
                    <a:lumMod val="10000"/>
                  </a:srgbClr>
                </a:solidFill>
                <a:latin typeface="Verdana"/>
              </a:rPr>
            </a:br>
            <a:r>
              <a:rPr lang="en-US" sz="1600" dirty="0">
                <a:solidFill>
                  <a:srgbClr val="DDDDDD">
                    <a:lumMod val="10000"/>
                  </a:srgbClr>
                </a:solidFill>
                <a:latin typeface="Verdana"/>
              </a:rPr>
              <a:t>younger women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A2A8D9-D0C4-4EBC-85A4-9151B696BD90}"/>
              </a:ext>
            </a:extLst>
          </p:cNvPr>
          <p:cNvGrpSpPr/>
          <p:nvPr/>
        </p:nvGrpSpPr>
        <p:grpSpPr>
          <a:xfrm>
            <a:off x="2621281" y="5517432"/>
            <a:ext cx="7038023" cy="1066800"/>
            <a:chOff x="1463040" y="5047126"/>
            <a:chExt cx="9384030" cy="1066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ight Arrow 22"/>
            <p:cNvSpPr/>
            <p:nvPr/>
          </p:nvSpPr>
          <p:spPr>
            <a:xfrm>
              <a:off x="1463040" y="5047126"/>
              <a:ext cx="9384030" cy="10668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5469" y="5388118"/>
              <a:ext cx="3660531" cy="400110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>
                  <a:solidFill>
                    <a:srgbClr val="DDDDDD">
                      <a:lumMod val="10000"/>
                    </a:srgbClr>
                  </a:solidFill>
                </a:rPr>
                <a:t>Newly diagnosed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5998" y="5383004"/>
              <a:ext cx="4751070" cy="400110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>
                  <a:solidFill>
                    <a:srgbClr val="DDDDDD">
                      <a:lumMod val="10000"/>
                    </a:srgbClr>
                  </a:solidFill>
                </a:rPr>
                <a:t>Typically second decade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A1B4F9-98AE-48CA-948D-069F9ED4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314425"/>
            <a:ext cx="10842172" cy="114016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 ci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aspettiamo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prossimi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Interrompere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decorso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malattia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oltre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trombosi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17FCAA02-50BD-42B2-9029-2DCF215B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827" y="3557647"/>
            <a:ext cx="3762476" cy="2099081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2060"/>
                </a:solidFill>
              </a:rPr>
              <a:t>Disease transformation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DDDDD">
                    <a:lumMod val="10000"/>
                  </a:srgbClr>
                </a:solidFill>
              </a:rPr>
              <a:t>MF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DDDDD">
                    <a:lumMod val="10000"/>
                  </a:srgbClr>
                </a:solidFill>
              </a:rPr>
              <a:t>AML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7272277-DCFA-429A-9AE1-FAEC65E32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016" y="6622505"/>
            <a:ext cx="722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Mesa RA, et al. Cancer. 2007;109:68-76. Scherber R, et al. Blood. 2011;118:401-408.  Geyer HL, et al. Blood. 2014;124:3529-3537. Stein BL, et al. Ann Hematol. 2014;93:1965-1976. Stein BL, et al. Leuk Lymphoma. 2013;54:1989-1995 </a:t>
            </a:r>
            <a:r>
              <a:rPr lang="en-US" altLang="en-US" sz="900" dirty="0" err="1">
                <a:solidFill>
                  <a:srgbClr val="000000"/>
                </a:solidFill>
              </a:rPr>
              <a:t>Barbui</a:t>
            </a:r>
            <a:r>
              <a:rPr lang="en-US" altLang="en-US" sz="900" dirty="0">
                <a:solidFill>
                  <a:srgbClr val="000000"/>
                </a:solidFill>
              </a:rPr>
              <a:t> et al, leukemia 2018.</a:t>
            </a:r>
          </a:p>
        </p:txBody>
      </p:sp>
    </p:spTree>
    <p:extLst>
      <p:ext uri="{BB962C8B-B14F-4D97-AF65-F5344CB8AC3E}">
        <p14:creationId xmlns:p14="http://schemas.microsoft.com/office/powerpoint/2010/main" val="6018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4333" y="745067"/>
            <a:ext cx="10828867" cy="570653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642534" y="846248"/>
            <a:ext cx="82465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Profilo paziente Mario R:</a:t>
            </a: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Maschio, 58 anni, impiegato ufficio commerciale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Donatore di sangue per 20 anni</a:t>
            </a:r>
          </a:p>
          <a:p>
            <a:r>
              <a:rPr lang="it-IT" b="1" dirty="0" smtClean="0"/>
              <a:t>Storia clinica:</a:t>
            </a:r>
            <a:endParaRPr lang="it-I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5</a:t>
            </a:r>
            <a:r>
              <a:rPr lang="it-IT" b="1" dirty="0" smtClean="0"/>
              <a:t>0 anni:</a:t>
            </a:r>
            <a:r>
              <a:rPr lang="it-IT" dirty="0" smtClean="0"/>
              <a:t> </a:t>
            </a:r>
            <a:r>
              <a:rPr lang="it-IT" u="sng" dirty="0" smtClean="0"/>
              <a:t>infarto miocardico acuto </a:t>
            </a:r>
            <a:r>
              <a:rPr lang="it-IT" dirty="0" smtClean="0"/>
              <a:t>→ trattamento con </a:t>
            </a:r>
            <a:r>
              <a:rPr lang="it-IT" dirty="0" err="1" smtClean="0"/>
              <a:t>stent</a:t>
            </a:r>
            <a:r>
              <a:rPr lang="it-IT" dirty="0" smtClean="0"/>
              <a:t> coronarici, buon risultato.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Fattori di rischio: fumatore (15-20 sigarette/giorno), Ipertensione arteriosa mal controllata, BMI alto (30).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Emocromo normale al momento dell'infarto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Buona tolleranza alla terapia antiaggregante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 </a:t>
            </a:r>
            <a:r>
              <a:rPr lang="it-IT" b="1" dirty="0" smtClean="0"/>
              <a:t>3 anni dopo infarto: </a:t>
            </a:r>
            <a:r>
              <a:rPr lang="it-IT" b="1" u="sng" dirty="0" smtClean="0"/>
              <a:t>Policitemia Vera</a:t>
            </a:r>
            <a:endParaRPr lang="it-IT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Prurito post-doccia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Emocromo: </a:t>
            </a:r>
            <a:r>
              <a:rPr lang="it-IT" dirty="0" err="1" smtClean="0"/>
              <a:t>Hb</a:t>
            </a:r>
            <a:r>
              <a:rPr lang="it-IT" dirty="0" smtClean="0"/>
              <a:t> </a:t>
            </a:r>
            <a:r>
              <a:rPr lang="it-IT" dirty="0" smtClean="0"/>
              <a:t>18 </a:t>
            </a:r>
            <a:r>
              <a:rPr lang="it-IT" dirty="0" smtClean="0"/>
              <a:t>g/</a:t>
            </a:r>
            <a:r>
              <a:rPr lang="it-IT" dirty="0" err="1" smtClean="0"/>
              <a:t>dL</a:t>
            </a:r>
            <a:r>
              <a:rPr lang="it-IT" dirty="0" smtClean="0"/>
              <a:t>, HCT </a:t>
            </a:r>
            <a:r>
              <a:rPr lang="it-IT" dirty="0" smtClean="0"/>
              <a:t>55%, </a:t>
            </a:r>
            <a:r>
              <a:rPr lang="it-IT" dirty="0" smtClean="0"/>
              <a:t>GB 12.000, PLT 400.000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EPO bassa, JAK2 V617F (VAF 45%)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Biopsia </a:t>
            </a:r>
            <a:r>
              <a:rPr lang="it-IT" dirty="0" err="1" smtClean="0"/>
              <a:t>osteomidollare</a:t>
            </a:r>
            <a:r>
              <a:rPr lang="it-IT" dirty="0" smtClean="0"/>
              <a:t>: </a:t>
            </a:r>
            <a:r>
              <a:rPr lang="it-IT" dirty="0" err="1" smtClean="0"/>
              <a:t>panmielosi</a:t>
            </a:r>
            <a:r>
              <a:rPr lang="it-IT" dirty="0" smtClean="0"/>
              <a:t> consistente con policitemia vera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Milza non palpabile</a:t>
            </a:r>
          </a:p>
          <a:p>
            <a:r>
              <a:rPr lang="it-IT" b="1" dirty="0" smtClean="0"/>
              <a:t>Trattamento:</a:t>
            </a:r>
            <a:endParaRPr lang="it-I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Salassi periodici, </a:t>
            </a:r>
            <a:r>
              <a:rPr lang="it-IT" dirty="0" err="1" smtClean="0"/>
              <a:t>Oncocarbide</a:t>
            </a:r>
            <a:r>
              <a:rPr lang="it-IT" dirty="0" smtClean="0"/>
              <a:t> (</a:t>
            </a:r>
            <a:r>
              <a:rPr lang="it-IT" dirty="0" err="1" smtClean="0"/>
              <a:t>Idrossiurea</a:t>
            </a:r>
            <a:r>
              <a:rPr lang="it-IT" dirty="0" smtClean="0"/>
              <a:t>), Aspirina, </a:t>
            </a:r>
            <a:r>
              <a:rPr lang="it-IT" dirty="0" err="1" smtClean="0"/>
              <a:t>Sartani</a:t>
            </a:r>
            <a:r>
              <a:rPr lang="it-IT" dirty="0" smtClean="0"/>
              <a:t> per l’ipertensione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Buona risposta clinica, ripresa lavorativa completa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184" y="175486"/>
            <a:ext cx="7128517" cy="1508891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0124" y="2008491"/>
            <a:ext cx="4778154" cy="398560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26842" y="6070897"/>
            <a:ext cx="95411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err="1"/>
              <a:t>Writing</a:t>
            </a:r>
            <a:r>
              <a:rPr lang="it-IT" sz="1050" dirty="0"/>
              <a:t> </a:t>
            </a:r>
            <a:r>
              <a:rPr lang="it-IT" sz="1050" dirty="0" err="1"/>
              <a:t>Committee</a:t>
            </a:r>
            <a:r>
              <a:rPr lang="it-IT" sz="1050" dirty="0"/>
              <a:t> </a:t>
            </a:r>
            <a:r>
              <a:rPr lang="it-IT" sz="1050" dirty="0" smtClean="0"/>
              <a:t>: </a:t>
            </a:r>
            <a:r>
              <a:rPr lang="it-IT" sz="1050" dirty="0"/>
              <a:t>T. Barbui and G. </a:t>
            </a:r>
            <a:r>
              <a:rPr lang="it-IT" sz="1050" dirty="0" err="1"/>
              <a:t>Finazzi</a:t>
            </a:r>
            <a:r>
              <a:rPr lang="it-IT" sz="1050" dirty="0"/>
              <a:t>; </a:t>
            </a:r>
            <a:r>
              <a:rPr lang="it-IT" sz="1050" dirty="0" smtClean="0"/>
              <a:t>G</a:t>
            </a:r>
            <a:r>
              <a:rPr lang="it-IT" sz="1050" dirty="0"/>
              <a:t>. de Gaetano, R. Marchioli, and G. </a:t>
            </a:r>
            <a:r>
              <a:rPr lang="it-IT" sz="1050" dirty="0" err="1" smtClean="0"/>
              <a:t>Tognoni</a:t>
            </a:r>
            <a:r>
              <a:rPr lang="it-IT" sz="1050" dirty="0"/>
              <a:t>;</a:t>
            </a:r>
            <a:r>
              <a:rPr lang="it-IT" sz="1050" dirty="0" smtClean="0"/>
              <a:t> </a:t>
            </a:r>
            <a:r>
              <a:rPr lang="it-IT" sz="1050" dirty="0"/>
              <a:t>C. </a:t>
            </a:r>
            <a:r>
              <a:rPr lang="it-IT" sz="1050" dirty="0" smtClean="0"/>
              <a:t>Patrono R</a:t>
            </a:r>
            <a:r>
              <a:rPr lang="it-IT" sz="1050" dirty="0"/>
              <a:t>. Landolfi</a:t>
            </a:r>
          </a:p>
        </p:txBody>
      </p:sp>
      <p:sp>
        <p:nvSpPr>
          <p:cNvPr id="7" name="Rettangolo 6"/>
          <p:cNvSpPr/>
          <p:nvPr/>
        </p:nvSpPr>
        <p:spPr>
          <a:xfrm>
            <a:off x="6059055" y="1923679"/>
            <a:ext cx="54125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incidence of thrombotic events increased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during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 to 3 years before diagnosis. This finding strongly suggests a causal relation between the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progressive expansion of the clonal disorder and the increased risk for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thrombosis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latent form of polycythemia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on the basis of the temporal relation between these events and diagnosis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pre-diagnostic phase of PV,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excess of myocardial infarction and peripheral arterial events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after diagnosis was documented.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Conversely, TIA/Strokes were prevalent at diagnosis (Higher HCT levels).</a:t>
            </a:r>
            <a:endParaRPr lang="it-IT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40" y="138249"/>
            <a:ext cx="3016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0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02340" y="817123"/>
            <a:ext cx="8822988" cy="498056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1108120"/>
            <a:ext cx="8507012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20630" y="2023353"/>
            <a:ext cx="7943086" cy="393970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20630" y="116732"/>
            <a:ext cx="7947498" cy="139105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84" y="131117"/>
            <a:ext cx="7935432" cy="13622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26" y="2034340"/>
            <a:ext cx="7506748" cy="380100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14671" y="1576276"/>
            <a:ext cx="7015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42021"/>
                </a:solidFill>
                <a:latin typeface="Univers-LightOblique"/>
              </a:rPr>
              <a:t>J </a:t>
            </a:r>
            <a:r>
              <a:rPr lang="en-US" i="1" dirty="0" err="1">
                <a:solidFill>
                  <a:srgbClr val="242021"/>
                </a:solidFill>
                <a:latin typeface="Univers-LightOblique"/>
              </a:rPr>
              <a:t>Clin</a:t>
            </a:r>
            <a:r>
              <a:rPr lang="en-US" i="1" dirty="0">
                <a:solidFill>
                  <a:srgbClr val="242021"/>
                </a:solidFill>
                <a:latin typeface="Univers-LightOblique"/>
              </a:rPr>
              <a:t> </a:t>
            </a:r>
            <a:r>
              <a:rPr lang="en-US" i="1" dirty="0" err="1">
                <a:solidFill>
                  <a:srgbClr val="242021"/>
                </a:solidFill>
                <a:latin typeface="Univers-LightOblique"/>
              </a:rPr>
              <a:t>Oncol</a:t>
            </a:r>
            <a:r>
              <a:rPr lang="en-US" i="1" dirty="0">
                <a:solidFill>
                  <a:srgbClr val="242021"/>
                </a:solidFill>
                <a:latin typeface="Univers-LightOblique"/>
              </a:rPr>
              <a:t> 23. © 2005 by American Society of Clinical Oncology</a:t>
            </a:r>
            <a:r>
              <a:rPr lang="en-US" dirty="0"/>
              <a:t> </a:t>
            </a:r>
            <a:br>
              <a:rPr lang="en-US" dirty="0"/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315212" y="3219853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N= 1638</a:t>
            </a:r>
            <a:endParaRPr lang="it-IT" sz="1400" dirty="0"/>
          </a:p>
        </p:txBody>
      </p:sp>
      <p:sp>
        <p:nvSpPr>
          <p:cNvPr id="8" name="Rectangle 4"/>
          <p:cNvSpPr/>
          <p:nvPr/>
        </p:nvSpPr>
        <p:spPr>
          <a:xfrm>
            <a:off x="3239311" y="2373550"/>
            <a:ext cx="3151957" cy="3054484"/>
          </a:xfrm>
          <a:prstGeom prst="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9600" y="3497179"/>
            <a:ext cx="1475874" cy="57751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521" y="1954713"/>
            <a:ext cx="8472038" cy="503582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54156" y="568593"/>
            <a:ext cx="105255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3A3A3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Clonal Hematopoiesis of Indeterminate Potential (CHIP) </a:t>
            </a:r>
            <a:r>
              <a:rPr lang="en-US" sz="2800" dirty="0">
                <a:solidFill>
                  <a:srgbClr val="3A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0" dirty="0" smtClean="0">
                <a:solidFill>
                  <a:srgbClr val="3A3A3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smtClean="0">
                <a:solidFill>
                  <a:srgbClr val="3A3A3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pre-malignant condition </a:t>
            </a:r>
            <a:r>
              <a:rPr lang="en-US" sz="2000" dirty="0">
                <a:solidFill>
                  <a:srgbClr val="3A3A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in many people does not present any clinical consequences.</a:t>
            </a:r>
          </a:p>
          <a:p>
            <a:endParaRPr lang="en-US" sz="2800" i="0" dirty="0">
              <a:solidFill>
                <a:srgbClr val="3A3A3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8565213" y="5842070"/>
            <a:ext cx="1790573" cy="666376"/>
          </a:xfrm>
          <a:prstGeom prst="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8565213" y="3937518"/>
            <a:ext cx="1838420" cy="671804"/>
          </a:xfrm>
          <a:prstGeom prst="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8565213" y="4870580"/>
            <a:ext cx="1795345" cy="665608"/>
          </a:xfrm>
          <a:prstGeom prst="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4979153" y="5760302"/>
            <a:ext cx="3017181" cy="748143"/>
          </a:xfrm>
          <a:prstGeom prst="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5617" y="1605063"/>
            <a:ext cx="9629192" cy="430141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49" y="1857980"/>
            <a:ext cx="8496616" cy="390195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55780" y="456883"/>
            <a:ext cx="1088882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Somatic mutation-driven clonal hematopoiesis is associated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incidence of atherosclerotic cardio/cerebrovascular disease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6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7" y="1001856"/>
            <a:ext cx="10932883" cy="55056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42999" y="224137"/>
            <a:ext cx="10395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In 538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casi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con Stroke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l’associazione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con la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presenza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della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mutazione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di JAK2  era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più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alta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che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nei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casi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di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pari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età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senza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stroke ma solo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nei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b="1" dirty="0" err="1" smtClean="0">
                <a:solidFill>
                  <a:srgbClr val="1A1A1A"/>
                </a:solidFill>
                <a:latin typeface="acumin-pro"/>
              </a:rPr>
              <a:t>fumatori</a:t>
            </a:r>
            <a:r>
              <a:rPr lang="en-US" b="1" dirty="0" smtClean="0">
                <a:solidFill>
                  <a:srgbClr val="1A1A1A"/>
                </a:solidFill>
                <a:latin typeface="acumin-pro"/>
              </a:rPr>
              <a:t> </a:t>
            </a:r>
            <a:r>
              <a:rPr lang="en-US" dirty="0" smtClean="0">
                <a:solidFill>
                  <a:srgbClr val="1A1A1A"/>
                </a:solidFill>
                <a:latin typeface="acumin-pro"/>
              </a:rPr>
              <a:t>(</a:t>
            </a:r>
            <a:r>
              <a:rPr lang="en-US" i="1" dirty="0" smtClean="0">
                <a:solidFill>
                  <a:srgbClr val="1A1A1A"/>
                </a:solidFill>
                <a:latin typeface="acumin-pro"/>
              </a:rPr>
              <a:t>P</a:t>
            </a:r>
            <a:r>
              <a:rPr lang="en-US" dirty="0">
                <a:solidFill>
                  <a:srgbClr val="1A1A1A"/>
                </a:solidFill>
                <a:latin typeface="acumin-pro"/>
              </a:rPr>
              <a:t> &lt; .001)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54486" y="6289768"/>
            <a:ext cx="170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Blood </a:t>
            </a:r>
            <a:r>
              <a:rPr lang="it-IT" dirty="0" err="1" smtClean="0"/>
              <a:t>Adv</a:t>
            </a:r>
            <a:r>
              <a:rPr lang="it-IT" dirty="0" smtClean="0"/>
              <a:t>, 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4212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rbui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1288</Words>
  <Application>Microsoft Office PowerPoint</Application>
  <PresentationFormat>Widescreen</PresentationFormat>
  <Paragraphs>171</Paragraphs>
  <Slides>25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44" baseType="lpstr">
      <vt:lpstr>MS PGothic</vt:lpstr>
      <vt:lpstr>MS PGothic</vt:lpstr>
      <vt:lpstr>acumin-pro</vt:lpstr>
      <vt:lpstr>Arial</vt:lpstr>
      <vt:lpstr>Arial-BoldItalicMT</vt:lpstr>
      <vt:lpstr>ArialMT</vt:lpstr>
      <vt:lpstr>Calibri</vt:lpstr>
      <vt:lpstr>Calibri Light</vt:lpstr>
      <vt:lpstr>Helvetica</vt:lpstr>
      <vt:lpstr>Helvetica Neue</vt:lpstr>
      <vt:lpstr>Helvetica-Bold</vt:lpstr>
      <vt:lpstr>msgothic</vt:lpstr>
      <vt:lpstr>Tahoma</vt:lpstr>
      <vt:lpstr>Times New Roman</vt:lpstr>
      <vt:lpstr>Univers-LightOblique</vt:lpstr>
      <vt:lpstr>Verdana</vt:lpstr>
      <vt:lpstr>Wingdings</vt:lpstr>
      <vt:lpstr>Tema di Office</vt:lpstr>
      <vt:lpstr>Barbui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rischio di trombosi</vt:lpstr>
      <vt:lpstr>Presentazione standard di PowerPoint</vt:lpstr>
      <vt:lpstr>Presentazione standard di PowerPoint</vt:lpstr>
      <vt:lpstr>Cosa ci aspettiamo nei prossimi anni: Interrompere il decorso della malattia oltre alla trombosi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Tiziano Barbui</dc:creator>
  <cp:lastModifiedBy>Tiziano Barbui</cp:lastModifiedBy>
  <cp:revision>50</cp:revision>
  <dcterms:created xsi:type="dcterms:W3CDTF">2025-04-11T16:19:39Z</dcterms:created>
  <dcterms:modified xsi:type="dcterms:W3CDTF">2025-05-16T16:07:42Z</dcterms:modified>
</cp:coreProperties>
</file>